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46"/>
  </p:notesMasterIdLst>
  <p:sldIdLst>
    <p:sldId id="257" r:id="rId2"/>
    <p:sldId id="304" r:id="rId3"/>
    <p:sldId id="259" r:id="rId4"/>
    <p:sldId id="260" r:id="rId5"/>
    <p:sldId id="261" r:id="rId6"/>
    <p:sldId id="315" r:id="rId7"/>
    <p:sldId id="313" r:id="rId8"/>
    <p:sldId id="302" r:id="rId9"/>
    <p:sldId id="312" r:id="rId10"/>
    <p:sldId id="303" r:id="rId11"/>
    <p:sldId id="314" r:id="rId12"/>
    <p:sldId id="289" r:id="rId13"/>
    <p:sldId id="267" r:id="rId14"/>
    <p:sldId id="290" r:id="rId15"/>
    <p:sldId id="291" r:id="rId16"/>
    <p:sldId id="292" r:id="rId17"/>
    <p:sldId id="293" r:id="rId18"/>
    <p:sldId id="272" r:id="rId19"/>
    <p:sldId id="269" r:id="rId20"/>
    <p:sldId id="294" r:id="rId21"/>
    <p:sldId id="295" r:id="rId22"/>
    <p:sldId id="322" r:id="rId23"/>
    <p:sldId id="297" r:id="rId24"/>
    <p:sldId id="296" r:id="rId25"/>
    <p:sldId id="298" r:id="rId26"/>
    <p:sldId id="299" r:id="rId27"/>
    <p:sldId id="276" r:id="rId28"/>
    <p:sldId id="277" r:id="rId29"/>
    <p:sldId id="282" r:id="rId30"/>
    <p:sldId id="316" r:id="rId31"/>
    <p:sldId id="285" r:id="rId32"/>
    <p:sldId id="283" r:id="rId33"/>
    <p:sldId id="288" r:id="rId34"/>
    <p:sldId id="300" r:id="rId35"/>
    <p:sldId id="308" r:id="rId36"/>
    <p:sldId id="317" r:id="rId37"/>
    <p:sldId id="301" r:id="rId38"/>
    <p:sldId id="318" r:id="rId39"/>
    <p:sldId id="306" r:id="rId40"/>
    <p:sldId id="307" r:id="rId41"/>
    <p:sldId id="319" r:id="rId42"/>
    <p:sldId id="320" r:id="rId43"/>
    <p:sldId id="321" r:id="rId44"/>
    <p:sldId id="305" r:id="rId45"/>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63" autoAdjust="0"/>
    <p:restoredTop sz="94660"/>
  </p:normalViewPr>
  <p:slideViewPr>
    <p:cSldViewPr>
      <p:cViewPr varScale="1">
        <p:scale>
          <a:sx n="83" d="100"/>
          <a:sy n="83" d="100"/>
        </p:scale>
        <p:origin x="1147"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90252DD3-6952-4A25-B74E-290F8AEBE6FB}"/>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10243" name="Rectangle 3">
            <a:extLst>
              <a:ext uri="{FF2B5EF4-FFF2-40B4-BE49-F238E27FC236}">
                <a16:creationId xmlns:a16="http://schemas.microsoft.com/office/drawing/2014/main" id="{8B75FDC0-964B-4596-9D8F-386B8F406C26}"/>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10244" name="Rectangle 4">
            <a:extLst>
              <a:ext uri="{FF2B5EF4-FFF2-40B4-BE49-F238E27FC236}">
                <a16:creationId xmlns:a16="http://schemas.microsoft.com/office/drawing/2014/main" id="{F87F7305-5AEA-46B3-9B2A-BBC31216A84E}"/>
              </a:ext>
            </a:extLst>
          </p:cNvPr>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45" name="Rectangle 5">
            <a:extLst>
              <a:ext uri="{FF2B5EF4-FFF2-40B4-BE49-F238E27FC236}">
                <a16:creationId xmlns:a16="http://schemas.microsoft.com/office/drawing/2014/main" id="{C39F5774-6F1A-4C2B-A0D9-56386C9165FF}"/>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46" name="Rectangle 6">
            <a:extLst>
              <a:ext uri="{FF2B5EF4-FFF2-40B4-BE49-F238E27FC236}">
                <a16:creationId xmlns:a16="http://schemas.microsoft.com/office/drawing/2014/main" id="{D0DBC9AA-8406-4B5B-9FBD-7207CA614E57}"/>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10247" name="Rectangle 7">
            <a:extLst>
              <a:ext uri="{FF2B5EF4-FFF2-40B4-BE49-F238E27FC236}">
                <a16:creationId xmlns:a16="http://schemas.microsoft.com/office/drawing/2014/main" id="{25BB22D1-48EF-40F7-A3BB-600D1B6B064B}"/>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008A0DBE-DB13-4D72-913D-B1F2DCE0F7BC}"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BBC82B5-B51A-476E-AEEB-C147D0D8EF43}"/>
              </a:ext>
            </a:extLst>
          </p:cNvPr>
          <p:cNvSpPr>
            <a:spLocks noGrp="1" noChangeArrowheads="1"/>
          </p:cNvSpPr>
          <p:nvPr>
            <p:ph type="sldNum" sz="quarter" idx="5"/>
          </p:nvPr>
        </p:nvSpPr>
        <p:spPr>
          <a:ln/>
        </p:spPr>
        <p:txBody>
          <a:bodyPr/>
          <a:lstStyle/>
          <a:p>
            <a:fld id="{43BA7203-1264-444D-AE20-B1577FEEEB1B}" type="slidenum">
              <a:rPr lang="en-US" altLang="zh-CN"/>
              <a:pPr/>
              <a:t>13</a:t>
            </a:fld>
            <a:endParaRPr lang="en-US" altLang="zh-CN"/>
          </a:p>
        </p:txBody>
      </p:sp>
      <p:sp>
        <p:nvSpPr>
          <p:cNvPr id="19458" name="Rectangle 2">
            <a:extLst>
              <a:ext uri="{FF2B5EF4-FFF2-40B4-BE49-F238E27FC236}">
                <a16:creationId xmlns:a16="http://schemas.microsoft.com/office/drawing/2014/main" id="{1DFE70FE-9381-4472-A943-870F88176096}"/>
              </a:ext>
            </a:extLst>
          </p:cNvPr>
          <p:cNvSpPr>
            <a:spLocks noRot="1" noChangeArrowheads="1" noTextEdit="1"/>
          </p:cNvSpPr>
          <p:nvPr>
            <p:ph type="sldImg"/>
          </p:nvPr>
        </p:nvSpPr>
        <p:spPr>
          <a:ln/>
        </p:spPr>
      </p:sp>
      <p:sp>
        <p:nvSpPr>
          <p:cNvPr id="19459" name="Rectangle 3">
            <a:extLst>
              <a:ext uri="{FF2B5EF4-FFF2-40B4-BE49-F238E27FC236}">
                <a16:creationId xmlns:a16="http://schemas.microsoft.com/office/drawing/2014/main" id="{D21ED194-6900-4A58-8B56-635751025AB7}"/>
              </a:ext>
            </a:extLst>
          </p:cNvPr>
          <p:cNvSpPr>
            <a:spLocks noGrp="1" noChangeArrowheads="1"/>
          </p:cNvSpPr>
          <p:nvPr>
            <p:ph type="body" idx="1"/>
          </p:nvPr>
        </p:nvSpPr>
        <p:spPr/>
        <p:txBody>
          <a:bodyPr/>
          <a:lstStyle/>
          <a:p>
            <a:r>
              <a:rPr lang="en-US" altLang="zh-CN" i="1"/>
              <a:t>A</a:t>
            </a:r>
            <a:r>
              <a:rPr lang="en-US" altLang="zh-CN"/>
              <a:t> </a:t>
            </a:r>
            <a:r>
              <a:rPr lang="en-US" altLang="zh-CN" i="1"/>
              <a:t>refracting</a:t>
            </a:r>
            <a:r>
              <a:rPr lang="en-US" altLang="zh-CN"/>
              <a:t> </a:t>
            </a:r>
            <a:r>
              <a:rPr lang="en-US" altLang="zh-CN" i="1"/>
              <a:t>telescope</a:t>
            </a:r>
            <a:r>
              <a:rPr lang="en-US" altLang="zh-CN"/>
              <a:t> </a:t>
            </a:r>
            <a:r>
              <a:rPr lang="en-US" altLang="zh-CN" i="1"/>
              <a:t>consists</a:t>
            </a:r>
            <a:r>
              <a:rPr lang="en-US" altLang="zh-CN"/>
              <a:t> </a:t>
            </a:r>
            <a:r>
              <a:rPr lang="en-US" altLang="zh-CN" i="1"/>
              <a:t>of</a:t>
            </a:r>
            <a:r>
              <a:rPr lang="en-US" altLang="zh-CN"/>
              <a:t> </a:t>
            </a:r>
            <a:r>
              <a:rPr lang="en-US" altLang="zh-CN" i="1"/>
              <a:t>a</a:t>
            </a:r>
            <a:r>
              <a:rPr lang="en-US" altLang="zh-CN"/>
              <a:t> </a:t>
            </a:r>
            <a:r>
              <a:rPr lang="en-US" altLang="zh-CN" i="1"/>
              <a:t>large,</a:t>
            </a:r>
            <a:r>
              <a:rPr lang="en-US" altLang="zh-CN"/>
              <a:t> </a:t>
            </a:r>
            <a:r>
              <a:rPr lang="en-US" altLang="zh-CN" i="1"/>
              <a:t>long-focal-length</a:t>
            </a:r>
            <a:r>
              <a:rPr lang="en-US" altLang="zh-CN"/>
              <a:t> </a:t>
            </a:r>
            <a:r>
              <a:rPr lang="en-US" altLang="zh-CN" i="1"/>
              <a:t>objective</a:t>
            </a:r>
            <a:r>
              <a:rPr lang="en-US" altLang="zh-CN"/>
              <a:t> </a:t>
            </a:r>
            <a:r>
              <a:rPr lang="en-US" altLang="zh-CN" i="1"/>
              <a:t>lens</a:t>
            </a:r>
            <a:r>
              <a:rPr lang="en-US" altLang="zh-CN"/>
              <a:t> </a:t>
            </a:r>
            <a:r>
              <a:rPr lang="en-US" altLang="zh-CN" i="1"/>
              <a:t>and</a:t>
            </a:r>
            <a:r>
              <a:rPr lang="en-US" altLang="zh-CN"/>
              <a:t> </a:t>
            </a:r>
            <a:r>
              <a:rPr lang="en-US" altLang="zh-CN" i="1"/>
              <a:t>a</a:t>
            </a:r>
            <a:r>
              <a:rPr lang="en-US" altLang="zh-CN"/>
              <a:t> </a:t>
            </a:r>
            <a:r>
              <a:rPr lang="en-US" altLang="zh-CN" i="1"/>
              <a:t>small,</a:t>
            </a:r>
            <a:r>
              <a:rPr lang="en-US" altLang="zh-CN"/>
              <a:t> </a:t>
            </a:r>
            <a:r>
              <a:rPr lang="en-US" altLang="zh-CN" i="1"/>
              <a:t>short-focal-length</a:t>
            </a:r>
            <a:r>
              <a:rPr lang="en-US" altLang="zh-CN"/>
              <a:t> </a:t>
            </a:r>
            <a:r>
              <a:rPr lang="en-US" altLang="zh-CN" i="1"/>
              <a:t>eyepiece</a:t>
            </a:r>
            <a:r>
              <a:rPr lang="en-US" altLang="zh-CN"/>
              <a:t> </a:t>
            </a:r>
            <a:r>
              <a:rPr lang="en-US" altLang="zh-CN" i="1"/>
              <a:t>lens</a:t>
            </a:r>
            <a:r>
              <a:rPr lang="en-US" altLang="zh-CN"/>
              <a:t> </a:t>
            </a:r>
            <a:r>
              <a:rPr lang="en-US" altLang="zh-CN" i="1"/>
              <a:t>that</a:t>
            </a:r>
            <a:r>
              <a:rPr lang="en-US" altLang="zh-CN"/>
              <a:t> </a:t>
            </a:r>
            <a:r>
              <a:rPr lang="en-US" altLang="zh-CN" i="1"/>
              <a:t>magnifies</a:t>
            </a:r>
            <a:r>
              <a:rPr lang="en-US" altLang="zh-CN"/>
              <a:t> </a:t>
            </a:r>
            <a:r>
              <a:rPr lang="en-US" altLang="zh-CN" i="1"/>
              <a:t>the image</a:t>
            </a:r>
            <a:r>
              <a:rPr lang="en-US" altLang="zh-CN"/>
              <a:t> </a:t>
            </a:r>
            <a:r>
              <a:rPr lang="en-US" altLang="zh-CN" i="1"/>
              <a:t>formed</a:t>
            </a:r>
            <a:r>
              <a:rPr lang="en-US" altLang="zh-CN"/>
              <a:t> </a:t>
            </a:r>
            <a:r>
              <a:rPr lang="en-US" altLang="zh-CN" i="1"/>
              <a:t>at</a:t>
            </a:r>
            <a:r>
              <a:rPr lang="en-US" altLang="zh-CN"/>
              <a:t> </a:t>
            </a:r>
            <a:r>
              <a:rPr lang="en-US" altLang="zh-CN" i="1"/>
              <a:t>the</a:t>
            </a:r>
            <a:r>
              <a:rPr lang="en-US" altLang="zh-CN"/>
              <a:t> </a:t>
            </a:r>
            <a:r>
              <a:rPr lang="en-US" altLang="zh-CN" i="1"/>
              <a:t>focus</a:t>
            </a:r>
            <a:r>
              <a:rPr lang="en-US" altLang="zh-CN"/>
              <a:t> </a:t>
            </a:r>
            <a:r>
              <a:rPr lang="en-US" altLang="zh-CN" i="1"/>
              <a:t>of</a:t>
            </a:r>
            <a:r>
              <a:rPr lang="en-US" altLang="zh-CN"/>
              <a:t> </a:t>
            </a:r>
            <a:r>
              <a:rPr lang="en-US" altLang="zh-CN" i="1"/>
              <a:t>the</a:t>
            </a:r>
            <a:r>
              <a:rPr lang="en-US" altLang="zh-CN"/>
              <a:t> </a:t>
            </a:r>
            <a:r>
              <a:rPr lang="en-US" altLang="zh-CN" i="1"/>
              <a:t>objective</a:t>
            </a:r>
            <a:r>
              <a:rPr lang="en-US" altLang="zh-CN"/>
              <a:t> </a:t>
            </a:r>
            <a:r>
              <a:rPr lang="en-US" altLang="zh-CN" i="1"/>
              <a:t>lens.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B5C17B9-E78D-4FC8-802A-E04EEBE17FBB}"/>
              </a:ext>
            </a:extLst>
          </p:cNvPr>
          <p:cNvSpPr>
            <a:spLocks noGrp="1" noChangeArrowheads="1"/>
          </p:cNvSpPr>
          <p:nvPr>
            <p:ph type="sldNum" sz="quarter" idx="5"/>
          </p:nvPr>
        </p:nvSpPr>
        <p:spPr>
          <a:ln/>
        </p:spPr>
        <p:txBody>
          <a:bodyPr/>
          <a:lstStyle/>
          <a:p>
            <a:fld id="{15467196-AD30-41E5-8796-5BBF41076F4E}" type="slidenum">
              <a:rPr lang="en-US" altLang="zh-CN"/>
              <a:pPr/>
              <a:t>18</a:t>
            </a:fld>
            <a:endParaRPr lang="en-US" altLang="zh-CN"/>
          </a:p>
        </p:txBody>
      </p:sp>
      <p:sp>
        <p:nvSpPr>
          <p:cNvPr id="28674" name="Rectangle 2">
            <a:extLst>
              <a:ext uri="{FF2B5EF4-FFF2-40B4-BE49-F238E27FC236}">
                <a16:creationId xmlns:a16="http://schemas.microsoft.com/office/drawing/2014/main" id="{5D6568F0-2B64-4B4F-B244-AF0F8CBB7474}"/>
              </a:ext>
            </a:extLst>
          </p:cNvPr>
          <p:cNvSpPr>
            <a:spLocks noRot="1" noChangeArrowheads="1" noTextEdit="1"/>
          </p:cNvSpPr>
          <p:nvPr>
            <p:ph type="sldImg"/>
          </p:nvPr>
        </p:nvSpPr>
        <p:spPr>
          <a:ln/>
        </p:spPr>
      </p:sp>
      <p:sp>
        <p:nvSpPr>
          <p:cNvPr id="28675" name="Rectangle 3">
            <a:extLst>
              <a:ext uri="{FF2B5EF4-FFF2-40B4-BE49-F238E27FC236}">
                <a16:creationId xmlns:a16="http://schemas.microsoft.com/office/drawing/2014/main" id="{DE76805E-8582-43F8-8885-7EFE463468D2}"/>
              </a:ext>
            </a:extLst>
          </p:cNvPr>
          <p:cNvSpPr>
            <a:spLocks noGrp="1" noChangeArrowheads="1"/>
          </p:cNvSpPr>
          <p:nvPr>
            <p:ph type="body" idx="1"/>
          </p:nvPr>
        </p:nvSpPr>
        <p:spPr/>
        <p:txBody>
          <a:bodyPr/>
          <a:lstStyle/>
          <a:p>
            <a:r>
              <a:rPr lang="en-US" altLang="zh-CN"/>
              <a:t> </a:t>
            </a:r>
            <a:r>
              <a:rPr lang="en-US" altLang="zh-CN" i="1"/>
              <a:t>Four</a:t>
            </a:r>
            <a:r>
              <a:rPr lang="en-US" altLang="zh-CN"/>
              <a:t> </a:t>
            </a:r>
            <a:r>
              <a:rPr lang="en-US" altLang="zh-CN" i="1"/>
              <a:t>of the</a:t>
            </a:r>
            <a:r>
              <a:rPr lang="en-US" altLang="zh-CN"/>
              <a:t> </a:t>
            </a:r>
            <a:r>
              <a:rPr lang="en-US" altLang="zh-CN" i="1"/>
              <a:t>most</a:t>
            </a:r>
            <a:r>
              <a:rPr lang="en-US" altLang="zh-CN"/>
              <a:t> </a:t>
            </a:r>
            <a:r>
              <a:rPr lang="en-US" altLang="zh-CN" i="1"/>
              <a:t>popular</a:t>
            </a:r>
            <a:r>
              <a:rPr lang="en-US" altLang="zh-CN"/>
              <a:t> </a:t>
            </a:r>
            <a:r>
              <a:rPr lang="en-US" altLang="zh-CN" i="1"/>
              <a:t>optical</a:t>
            </a:r>
            <a:r>
              <a:rPr lang="en-US" altLang="zh-CN"/>
              <a:t> </a:t>
            </a:r>
            <a:r>
              <a:rPr lang="en-US" altLang="zh-CN" i="1"/>
              <a:t>designs</a:t>
            </a:r>
            <a:r>
              <a:rPr lang="en-US" altLang="zh-CN"/>
              <a:t> </a:t>
            </a:r>
            <a:r>
              <a:rPr lang="en-US" altLang="zh-CN" i="1"/>
              <a:t>for</a:t>
            </a:r>
            <a:r>
              <a:rPr lang="en-US" altLang="zh-CN"/>
              <a:t> </a:t>
            </a:r>
            <a:r>
              <a:rPr lang="en-US" altLang="zh-CN" i="1"/>
              <a:t>reflecting telescopes:</a:t>
            </a:r>
            <a:r>
              <a:rPr lang="en-US" altLang="zh-CN"/>
              <a:t> (a) </a:t>
            </a:r>
            <a:r>
              <a:rPr lang="en-US" altLang="zh-CN" i="1"/>
              <a:t>prime</a:t>
            </a:r>
            <a:r>
              <a:rPr lang="en-US" altLang="zh-CN"/>
              <a:t> </a:t>
            </a:r>
            <a:r>
              <a:rPr lang="en-US" altLang="zh-CN" i="1"/>
              <a:t>focus,</a:t>
            </a:r>
            <a:r>
              <a:rPr lang="en-US" altLang="zh-CN"/>
              <a:t> (b) </a:t>
            </a:r>
            <a:r>
              <a:rPr lang="en-US" altLang="zh-CN" i="1"/>
              <a:t>Newtonian focus,</a:t>
            </a:r>
            <a:r>
              <a:rPr lang="en-US" altLang="zh-CN"/>
              <a:t> (c) </a:t>
            </a:r>
            <a:r>
              <a:rPr lang="en-US" altLang="zh-CN" i="1"/>
              <a:t>Cassegrain</a:t>
            </a:r>
            <a:r>
              <a:rPr lang="en-US" altLang="zh-CN"/>
              <a:t> </a:t>
            </a:r>
            <a:r>
              <a:rPr lang="en-US" altLang="zh-CN" i="1"/>
              <a:t>focus,</a:t>
            </a:r>
            <a:r>
              <a:rPr lang="en-US" altLang="zh-CN"/>
              <a:t> </a:t>
            </a:r>
            <a:r>
              <a:rPr lang="en-US" altLang="zh-CN" i="1"/>
              <a:t>and</a:t>
            </a:r>
            <a:r>
              <a:rPr lang="en-US" altLang="zh-CN"/>
              <a:t> (d) </a:t>
            </a:r>
            <a:r>
              <a:rPr lang="en-US" altLang="zh-CN" i="1"/>
              <a:t>coude focus.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4DA338F-1E45-4D1E-8659-0D41B2CCF802}"/>
              </a:ext>
            </a:extLst>
          </p:cNvPr>
          <p:cNvSpPr>
            <a:spLocks noGrp="1" noChangeArrowheads="1"/>
          </p:cNvSpPr>
          <p:nvPr>
            <p:ph type="sldNum" sz="quarter" idx="5"/>
          </p:nvPr>
        </p:nvSpPr>
        <p:spPr>
          <a:ln/>
        </p:spPr>
        <p:txBody>
          <a:bodyPr/>
          <a:lstStyle/>
          <a:p>
            <a:fld id="{9CCEF38D-8F9E-4C03-BE70-988E1ABB96DA}" type="slidenum">
              <a:rPr lang="en-US" altLang="zh-CN"/>
              <a:pPr/>
              <a:t>19</a:t>
            </a:fld>
            <a:endParaRPr lang="en-US" altLang="zh-CN"/>
          </a:p>
        </p:txBody>
      </p:sp>
      <p:sp>
        <p:nvSpPr>
          <p:cNvPr id="23554" name="Rectangle 2">
            <a:extLst>
              <a:ext uri="{FF2B5EF4-FFF2-40B4-BE49-F238E27FC236}">
                <a16:creationId xmlns:a16="http://schemas.microsoft.com/office/drawing/2014/main" id="{D49EB177-A140-4C28-A3BE-3090FE551AEF}"/>
              </a:ext>
            </a:extLst>
          </p:cNvPr>
          <p:cNvSpPr>
            <a:spLocks noRot="1" noChangeArrowheads="1" noTextEdit="1"/>
          </p:cNvSpPr>
          <p:nvPr>
            <p:ph type="sldImg"/>
          </p:nvPr>
        </p:nvSpPr>
        <p:spPr>
          <a:ln/>
        </p:spPr>
      </p:sp>
      <p:sp>
        <p:nvSpPr>
          <p:cNvPr id="23555" name="Rectangle 3">
            <a:extLst>
              <a:ext uri="{FF2B5EF4-FFF2-40B4-BE49-F238E27FC236}">
                <a16:creationId xmlns:a16="http://schemas.microsoft.com/office/drawing/2014/main" id="{E501F36E-F9EC-46C2-AF43-616716F7E06E}"/>
              </a:ext>
            </a:extLst>
          </p:cNvPr>
          <p:cNvSpPr>
            <a:spLocks noGrp="1" noChangeArrowheads="1"/>
          </p:cNvSpPr>
          <p:nvPr>
            <p:ph type="body" idx="1"/>
          </p:nvPr>
        </p:nvSpPr>
        <p:spPr/>
        <p:txBody>
          <a:bodyPr/>
          <a:lstStyle/>
          <a:p>
            <a:r>
              <a:rPr lang="en-US" altLang="zh-CN" i="1"/>
              <a:t>This</a:t>
            </a:r>
            <a:r>
              <a:rPr lang="en-US" altLang="zh-CN"/>
              <a:t> </a:t>
            </a:r>
            <a:r>
              <a:rPr lang="en-US" altLang="zh-CN" i="1"/>
              <a:t>giant</a:t>
            </a:r>
            <a:r>
              <a:rPr lang="en-US" altLang="zh-CN"/>
              <a:t> </a:t>
            </a:r>
            <a:r>
              <a:rPr lang="en-US" altLang="zh-CN" i="1"/>
              <a:t>refracting</a:t>
            </a:r>
            <a:r>
              <a:rPr lang="en-US" altLang="zh-CN"/>
              <a:t> </a:t>
            </a:r>
            <a:r>
              <a:rPr lang="en-US" altLang="zh-CN" i="1"/>
              <a:t>telescope</a:t>
            </a:r>
            <a:r>
              <a:rPr lang="en-US" altLang="zh-CN"/>
              <a:t> </a:t>
            </a:r>
            <a:r>
              <a:rPr lang="en-US" altLang="zh-CN" i="1"/>
              <a:t>was</a:t>
            </a:r>
            <a:r>
              <a:rPr lang="en-US" altLang="zh-CN"/>
              <a:t> </a:t>
            </a:r>
            <a:r>
              <a:rPr lang="en-US" altLang="zh-CN" i="1"/>
              <a:t>built</a:t>
            </a:r>
            <a:r>
              <a:rPr lang="en-US" altLang="zh-CN"/>
              <a:t> </a:t>
            </a:r>
            <a:r>
              <a:rPr lang="en-US" altLang="zh-CN" i="1"/>
              <a:t>in</a:t>
            </a:r>
            <a:r>
              <a:rPr lang="en-US" altLang="zh-CN"/>
              <a:t> </a:t>
            </a:r>
            <a:r>
              <a:rPr lang="en-US" altLang="zh-CN" i="1"/>
              <a:t>the late</a:t>
            </a:r>
            <a:r>
              <a:rPr lang="en-US" altLang="zh-CN"/>
              <a:t> </a:t>
            </a:r>
            <a:r>
              <a:rPr lang="en-US" altLang="zh-CN" i="1"/>
              <a:t>1800s</a:t>
            </a:r>
            <a:r>
              <a:rPr lang="en-US" altLang="zh-CN"/>
              <a:t> </a:t>
            </a:r>
            <a:r>
              <a:rPr lang="en-US" altLang="zh-CN" i="1"/>
              <a:t>and</a:t>
            </a:r>
            <a:r>
              <a:rPr lang="en-US" altLang="zh-CN"/>
              <a:t> </a:t>
            </a:r>
            <a:r>
              <a:rPr lang="en-US" altLang="zh-CN" i="1"/>
              <a:t>is</a:t>
            </a:r>
            <a:r>
              <a:rPr lang="en-US" altLang="zh-CN"/>
              <a:t> </a:t>
            </a:r>
            <a:r>
              <a:rPr lang="en-US" altLang="zh-CN" i="1"/>
              <a:t>housed</a:t>
            </a:r>
            <a:r>
              <a:rPr lang="en-US" altLang="zh-CN"/>
              <a:t> </a:t>
            </a:r>
            <a:r>
              <a:rPr lang="en-US" altLang="zh-CN" i="1"/>
              <a:t>at</a:t>
            </a:r>
            <a:r>
              <a:rPr lang="en-US" altLang="zh-CN"/>
              <a:t> </a:t>
            </a:r>
            <a:r>
              <a:rPr lang="en-US" altLang="zh-CN" i="1"/>
              <a:t>Yerkes</a:t>
            </a:r>
            <a:r>
              <a:rPr lang="en-US" altLang="zh-CN"/>
              <a:t> </a:t>
            </a:r>
            <a:r>
              <a:rPr lang="en-US" altLang="zh-CN" i="1"/>
              <a:t>Observatory</a:t>
            </a:r>
            <a:r>
              <a:rPr lang="en-US" altLang="zh-CN"/>
              <a:t> </a:t>
            </a:r>
            <a:r>
              <a:rPr lang="en-US" altLang="zh-CN" i="1"/>
              <a:t>near</a:t>
            </a:r>
            <a:r>
              <a:rPr lang="en-US" altLang="zh-CN"/>
              <a:t> </a:t>
            </a:r>
            <a:r>
              <a:rPr lang="en-US" altLang="zh-CN" i="1"/>
              <a:t>Chicago.</a:t>
            </a:r>
            <a:r>
              <a:rPr lang="en-US" altLang="zh-CN"/>
              <a:t> </a:t>
            </a:r>
            <a:r>
              <a:rPr lang="en-US" altLang="zh-CN" i="1"/>
              <a:t>The</a:t>
            </a:r>
            <a:r>
              <a:rPr lang="en-US" altLang="zh-CN"/>
              <a:t> </a:t>
            </a:r>
            <a:r>
              <a:rPr lang="en-US" altLang="zh-CN" i="1"/>
              <a:t>objective</a:t>
            </a:r>
            <a:r>
              <a:rPr lang="en-US" altLang="zh-CN"/>
              <a:t> </a:t>
            </a:r>
            <a:r>
              <a:rPr lang="en-US" altLang="zh-CN" i="1"/>
              <a:t>lens</a:t>
            </a:r>
            <a:r>
              <a:rPr lang="en-US" altLang="zh-CN"/>
              <a:t> </a:t>
            </a:r>
            <a:r>
              <a:rPr lang="en-US" altLang="zh-CN" i="1"/>
              <a:t>is 102</a:t>
            </a:r>
            <a:r>
              <a:rPr lang="en-US" altLang="zh-CN"/>
              <a:t> </a:t>
            </a:r>
            <a:r>
              <a:rPr lang="en-US" altLang="zh-CN" i="1"/>
              <a:t>cm</a:t>
            </a:r>
            <a:r>
              <a:rPr lang="en-US" altLang="zh-CN"/>
              <a:t> </a:t>
            </a:r>
            <a:r>
              <a:rPr lang="en-US" altLang="zh-CN" i="1"/>
              <a:t>(40</a:t>
            </a:r>
            <a:r>
              <a:rPr lang="en-US" altLang="zh-CN"/>
              <a:t> </a:t>
            </a:r>
            <a:r>
              <a:rPr lang="en-US" altLang="zh-CN" i="1"/>
              <a:t>in.)</a:t>
            </a:r>
            <a:r>
              <a:rPr lang="en-US" altLang="zh-CN"/>
              <a:t> </a:t>
            </a:r>
            <a:r>
              <a:rPr lang="en-US" altLang="zh-CN" i="1"/>
              <a:t>in</a:t>
            </a:r>
            <a:r>
              <a:rPr lang="en-US" altLang="zh-CN"/>
              <a:t> </a:t>
            </a:r>
            <a:r>
              <a:rPr lang="en-US" altLang="zh-CN" i="1"/>
              <a:t>diameter,</a:t>
            </a:r>
            <a:r>
              <a:rPr lang="en-US" altLang="zh-CN"/>
              <a:t> </a:t>
            </a:r>
            <a:r>
              <a:rPr lang="en-US" altLang="zh-CN" i="1"/>
              <a:t>and</a:t>
            </a:r>
            <a:r>
              <a:rPr lang="en-US" altLang="zh-CN"/>
              <a:t> </a:t>
            </a:r>
            <a:r>
              <a:rPr lang="en-US" altLang="zh-CN" i="1"/>
              <a:t>the</a:t>
            </a:r>
            <a:r>
              <a:rPr lang="en-US" altLang="zh-CN"/>
              <a:t> </a:t>
            </a:r>
            <a:r>
              <a:rPr lang="en-US" altLang="zh-CN" i="1"/>
              <a:t>telescope tube</a:t>
            </a:r>
            <a:r>
              <a:rPr lang="en-US" altLang="zh-CN"/>
              <a:t> </a:t>
            </a:r>
            <a:r>
              <a:rPr lang="en-US" altLang="zh-CN" i="1"/>
              <a:t>is</a:t>
            </a:r>
            <a:r>
              <a:rPr lang="en-US" altLang="zh-CN"/>
              <a:t> </a:t>
            </a:r>
            <a:r>
              <a:rPr lang="en-US" altLang="zh-CN" i="1"/>
              <a:t>19(1/2)m</a:t>
            </a:r>
            <a:r>
              <a:rPr lang="en-US" altLang="zh-CN"/>
              <a:t> </a:t>
            </a:r>
            <a:r>
              <a:rPr lang="en-US" altLang="zh-CN" i="1"/>
              <a:t>(63(1/2)</a:t>
            </a:r>
            <a:r>
              <a:rPr lang="en-US" altLang="zh-CN"/>
              <a:t> </a:t>
            </a:r>
            <a:r>
              <a:rPr lang="en-US" altLang="zh-CN" i="1"/>
              <a:t>ft)</a:t>
            </a:r>
            <a:r>
              <a:rPr lang="en-US" altLang="zh-CN"/>
              <a:t> </a:t>
            </a:r>
            <a:r>
              <a:rPr lang="en-US" altLang="zh-CN" i="1"/>
              <a:t>long. (Yerkes</a:t>
            </a:r>
            <a:r>
              <a:rPr lang="en-US" altLang="zh-CN"/>
              <a:t> </a:t>
            </a:r>
            <a:r>
              <a:rPr lang="en-US" altLang="zh-CN" i="1"/>
              <a:t>Observatory)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131C609-4DA6-40A6-B0A4-2810D6D8651E}"/>
              </a:ext>
            </a:extLst>
          </p:cNvPr>
          <p:cNvSpPr>
            <a:spLocks noGrp="1" noChangeArrowheads="1"/>
          </p:cNvSpPr>
          <p:nvPr>
            <p:ph type="sldNum" sz="quarter" idx="5"/>
          </p:nvPr>
        </p:nvSpPr>
        <p:spPr>
          <a:ln/>
        </p:spPr>
        <p:txBody>
          <a:bodyPr/>
          <a:lstStyle/>
          <a:p>
            <a:fld id="{DA477E7B-7907-4BAF-81B5-037FD11DAA02}" type="slidenum">
              <a:rPr lang="en-US" altLang="zh-CN"/>
              <a:pPr/>
              <a:t>27</a:t>
            </a:fld>
            <a:endParaRPr lang="en-US" altLang="zh-CN"/>
          </a:p>
        </p:txBody>
      </p:sp>
      <p:sp>
        <p:nvSpPr>
          <p:cNvPr id="36866" name="Rectangle 2">
            <a:extLst>
              <a:ext uri="{FF2B5EF4-FFF2-40B4-BE49-F238E27FC236}">
                <a16:creationId xmlns:a16="http://schemas.microsoft.com/office/drawing/2014/main" id="{D72F5CDD-56D6-4055-88E6-19D499B0297D}"/>
              </a:ext>
            </a:extLst>
          </p:cNvPr>
          <p:cNvSpPr>
            <a:spLocks noRot="1" noChangeArrowheads="1" noTextEdit="1"/>
          </p:cNvSpPr>
          <p:nvPr>
            <p:ph type="sldImg"/>
          </p:nvPr>
        </p:nvSpPr>
        <p:spPr>
          <a:ln/>
        </p:spPr>
      </p:sp>
      <p:sp>
        <p:nvSpPr>
          <p:cNvPr id="36867" name="Rectangle 3">
            <a:extLst>
              <a:ext uri="{FF2B5EF4-FFF2-40B4-BE49-F238E27FC236}">
                <a16:creationId xmlns:a16="http://schemas.microsoft.com/office/drawing/2014/main" id="{74713EEE-1AA3-4837-9B9D-BAF48F54E43B}"/>
              </a:ext>
            </a:extLst>
          </p:cNvPr>
          <p:cNvSpPr>
            <a:spLocks noGrp="1" noChangeArrowheads="1"/>
          </p:cNvSpPr>
          <p:nvPr>
            <p:ph type="body" idx="1"/>
          </p:nvPr>
        </p:nvSpPr>
        <p:spPr/>
        <p:txBody>
          <a:bodyPr/>
          <a:lstStyle/>
          <a:p>
            <a:r>
              <a:rPr lang="en-US" altLang="zh-CN" i="1"/>
              <a:t>This</a:t>
            </a:r>
            <a:r>
              <a:rPr lang="en-US" altLang="zh-CN"/>
              <a:t> </a:t>
            </a:r>
            <a:r>
              <a:rPr lang="en-US" altLang="zh-CN" i="1"/>
              <a:t>model</a:t>
            </a:r>
            <a:r>
              <a:rPr lang="en-US" altLang="zh-CN"/>
              <a:t> </a:t>
            </a:r>
            <a:r>
              <a:rPr lang="en-US" altLang="zh-CN" i="1"/>
              <a:t>shows</a:t>
            </a:r>
            <a:r>
              <a:rPr lang="en-US" altLang="zh-CN"/>
              <a:t> </a:t>
            </a:r>
            <a:r>
              <a:rPr lang="en-US" altLang="zh-CN" i="1"/>
              <a:t>the</a:t>
            </a:r>
            <a:r>
              <a:rPr lang="en-US" altLang="zh-CN"/>
              <a:t> </a:t>
            </a:r>
            <a:r>
              <a:rPr lang="en-US" altLang="zh-CN" i="1"/>
              <a:t>design</a:t>
            </a:r>
            <a:r>
              <a:rPr lang="en-US" altLang="zh-CN"/>
              <a:t> </a:t>
            </a:r>
            <a:r>
              <a:rPr lang="en-US" altLang="zh-CN" i="1"/>
              <a:t>of</a:t>
            </a:r>
            <a:r>
              <a:rPr lang="en-US" altLang="zh-CN"/>
              <a:t> </a:t>
            </a:r>
            <a:r>
              <a:rPr lang="en-US" altLang="zh-CN" i="1"/>
              <a:t>a</a:t>
            </a:r>
            <a:r>
              <a:rPr lang="en-US" altLang="zh-CN"/>
              <a:t> </a:t>
            </a:r>
            <a:r>
              <a:rPr lang="en-US" altLang="zh-CN" i="1"/>
              <a:t>giant</a:t>
            </a:r>
            <a:r>
              <a:rPr lang="en-US" altLang="zh-CN"/>
              <a:t> </a:t>
            </a:r>
            <a:r>
              <a:rPr lang="en-US" altLang="zh-CN" i="1"/>
              <a:t>telescope</a:t>
            </a:r>
            <a:r>
              <a:rPr lang="en-US" altLang="zh-CN"/>
              <a:t> </a:t>
            </a:r>
            <a:r>
              <a:rPr lang="en-US" altLang="zh-CN" i="1"/>
              <a:t>planned</a:t>
            </a:r>
            <a:r>
              <a:rPr lang="en-US" altLang="zh-CN"/>
              <a:t> </a:t>
            </a:r>
            <a:r>
              <a:rPr lang="en-US" altLang="zh-CN" i="1"/>
              <a:t>for</a:t>
            </a:r>
            <a:r>
              <a:rPr lang="en-US" altLang="zh-CN"/>
              <a:t> </a:t>
            </a:r>
            <a:r>
              <a:rPr lang="en-US" altLang="zh-CN" i="1"/>
              <a:t>the</a:t>
            </a:r>
            <a:r>
              <a:rPr lang="en-US" altLang="zh-CN"/>
              <a:t> </a:t>
            </a:r>
            <a:r>
              <a:rPr lang="en-US" altLang="zh-CN" i="1"/>
              <a:t>summit</a:t>
            </a:r>
            <a:r>
              <a:rPr lang="en-US" altLang="zh-CN"/>
              <a:t> </a:t>
            </a:r>
            <a:r>
              <a:rPr lang="en-US" altLang="zh-CN" i="1"/>
              <a:t>of</a:t>
            </a:r>
            <a:r>
              <a:rPr lang="en-US" altLang="zh-CN"/>
              <a:t> </a:t>
            </a:r>
            <a:r>
              <a:rPr lang="en-US" altLang="zh-CN" i="1"/>
              <a:t>Mauna</a:t>
            </a:r>
            <a:r>
              <a:rPr lang="en-US" altLang="zh-CN"/>
              <a:t> </a:t>
            </a:r>
            <a:r>
              <a:rPr lang="en-US" altLang="zh-CN" i="1"/>
              <a:t>Kea on</a:t>
            </a:r>
            <a:r>
              <a:rPr lang="en-US" altLang="zh-CN"/>
              <a:t> </a:t>
            </a:r>
            <a:r>
              <a:rPr lang="en-US" altLang="zh-CN" i="1"/>
              <a:t>the</a:t>
            </a:r>
            <a:r>
              <a:rPr lang="en-US" altLang="zh-CN"/>
              <a:t> </a:t>
            </a:r>
            <a:r>
              <a:rPr lang="en-US" altLang="zh-CN" i="1"/>
              <a:t>island</a:t>
            </a:r>
            <a:r>
              <a:rPr lang="en-US" altLang="zh-CN"/>
              <a:t> </a:t>
            </a:r>
            <a:r>
              <a:rPr lang="en-US" altLang="zh-CN" i="1"/>
              <a:t>of</a:t>
            </a:r>
            <a:r>
              <a:rPr lang="en-US" altLang="zh-CN"/>
              <a:t> </a:t>
            </a:r>
            <a:r>
              <a:rPr lang="en-US" altLang="zh-CN" i="1"/>
              <a:t>Hawaii.</a:t>
            </a:r>
            <a:r>
              <a:rPr lang="en-US" altLang="zh-CN"/>
              <a:t> </a:t>
            </a:r>
            <a:r>
              <a:rPr lang="en-US" altLang="zh-CN" i="1"/>
              <a:t>Thirty-six</a:t>
            </a:r>
            <a:r>
              <a:rPr lang="en-US" altLang="zh-CN"/>
              <a:t> </a:t>
            </a:r>
            <a:r>
              <a:rPr lang="en-US" altLang="zh-CN" i="1"/>
              <a:t>hexagonal mirrors,</a:t>
            </a:r>
            <a:r>
              <a:rPr lang="en-US" altLang="zh-CN"/>
              <a:t> </a:t>
            </a:r>
            <a:r>
              <a:rPr lang="en-US" altLang="zh-CN" i="1"/>
              <a:t>each</a:t>
            </a:r>
            <a:r>
              <a:rPr lang="en-US" altLang="zh-CN"/>
              <a:t> </a:t>
            </a:r>
            <a:r>
              <a:rPr lang="en-US" altLang="zh-CN" i="1"/>
              <a:t>measuring</a:t>
            </a:r>
            <a:r>
              <a:rPr lang="en-US" altLang="zh-CN"/>
              <a:t> </a:t>
            </a:r>
            <a:r>
              <a:rPr lang="en-US" altLang="zh-CN" i="1"/>
              <a:t>1.8</a:t>
            </a:r>
            <a:r>
              <a:rPr lang="en-US" altLang="zh-CN"/>
              <a:t> </a:t>
            </a:r>
            <a:r>
              <a:rPr lang="en-US" altLang="zh-CN" i="1"/>
              <a:t>m</a:t>
            </a:r>
            <a:r>
              <a:rPr lang="en-US" altLang="zh-CN"/>
              <a:t> </a:t>
            </a:r>
            <a:r>
              <a:rPr lang="en-US" altLang="zh-CN" i="1"/>
              <a:t>(5.9</a:t>
            </a:r>
            <a:r>
              <a:rPr lang="en-US" altLang="zh-CN"/>
              <a:t> </a:t>
            </a:r>
            <a:r>
              <a:rPr lang="en-US" altLang="zh-CN" i="1"/>
              <a:t>ft)'</a:t>
            </a:r>
            <a:r>
              <a:rPr lang="en-US" altLang="zh-CN"/>
              <a:t> </a:t>
            </a:r>
            <a:r>
              <a:rPr lang="en-US" altLang="zh-CN" i="1"/>
              <a:t>across, will</a:t>
            </a:r>
            <a:r>
              <a:rPr lang="en-US" altLang="zh-CN"/>
              <a:t> </a:t>
            </a:r>
            <a:r>
              <a:rPr lang="en-US" altLang="zh-CN" i="1"/>
              <a:t>together</a:t>
            </a:r>
            <a:r>
              <a:rPr lang="en-US" altLang="zh-CN"/>
              <a:t> </a:t>
            </a:r>
            <a:r>
              <a:rPr lang="en-US" altLang="zh-CN" i="1"/>
              <a:t>have</a:t>
            </a:r>
            <a:r>
              <a:rPr lang="en-US" altLang="zh-CN"/>
              <a:t> </a:t>
            </a:r>
            <a:r>
              <a:rPr lang="en-US" altLang="zh-CN" i="1"/>
              <a:t>the</a:t>
            </a:r>
            <a:r>
              <a:rPr lang="en-US" altLang="zh-CN"/>
              <a:t> </a:t>
            </a:r>
            <a:r>
              <a:rPr lang="en-US" altLang="zh-CN" i="1"/>
              <a:t>effect</a:t>
            </a:r>
            <a:r>
              <a:rPr lang="en-US" altLang="zh-CN"/>
              <a:t> </a:t>
            </a:r>
            <a:r>
              <a:rPr lang="en-US" altLang="zh-CN" i="1"/>
              <a:t>of</a:t>
            </a:r>
            <a:r>
              <a:rPr lang="en-US" altLang="zh-CN"/>
              <a:t> </a:t>
            </a:r>
            <a:r>
              <a:rPr lang="en-US" altLang="zh-CN" i="1"/>
              <a:t>one</a:t>
            </a:r>
            <a:r>
              <a:rPr lang="en-US" altLang="zh-CN"/>
              <a:t> </a:t>
            </a:r>
            <a:r>
              <a:rPr lang="en-US" altLang="zh-CN" i="1"/>
              <a:t>mirror 10</a:t>
            </a:r>
            <a:r>
              <a:rPr lang="en-US" altLang="zh-CN"/>
              <a:t> </a:t>
            </a:r>
            <a:r>
              <a:rPr lang="en-US" altLang="zh-CN" i="1"/>
              <a:t>m</a:t>
            </a:r>
            <a:r>
              <a:rPr lang="en-US" altLang="zh-CN"/>
              <a:t> </a:t>
            </a:r>
            <a:r>
              <a:rPr lang="en-US" altLang="zh-CN" i="1"/>
              <a:t>in</a:t>
            </a:r>
            <a:r>
              <a:rPr lang="en-US" altLang="zh-CN"/>
              <a:t> </a:t>
            </a:r>
            <a:r>
              <a:rPr lang="en-US" altLang="zh-CN" i="1"/>
              <a:t>diameter.</a:t>
            </a:r>
            <a:r>
              <a:rPr lang="en-US" altLang="zh-CN"/>
              <a:t> </a:t>
            </a:r>
            <a:r>
              <a:rPr lang="en-US" altLang="zh-CN" i="1"/>
              <a:t>(California</a:t>
            </a:r>
            <a:r>
              <a:rPr lang="en-US" altLang="zh-CN"/>
              <a:t> </a:t>
            </a:r>
            <a:r>
              <a:rPr lang="en-US" altLang="zh-CN" i="1"/>
              <a:t>institute of</a:t>
            </a:r>
            <a:r>
              <a:rPr lang="en-US" altLang="zh-CN"/>
              <a:t> </a:t>
            </a:r>
            <a:r>
              <a:rPr lang="en-US" altLang="zh-CN" i="1"/>
              <a:t>Technology)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F5DD10C-1C68-4E32-8076-0A201DBE08FF}"/>
              </a:ext>
            </a:extLst>
          </p:cNvPr>
          <p:cNvSpPr>
            <a:spLocks noGrp="1" noChangeArrowheads="1"/>
          </p:cNvSpPr>
          <p:nvPr>
            <p:ph type="sldNum" sz="quarter" idx="5"/>
          </p:nvPr>
        </p:nvSpPr>
        <p:spPr>
          <a:ln/>
        </p:spPr>
        <p:txBody>
          <a:bodyPr/>
          <a:lstStyle/>
          <a:p>
            <a:fld id="{5DB6FB1B-6DD3-4A5D-A352-73135369A6B5}" type="slidenum">
              <a:rPr lang="en-US" altLang="zh-CN"/>
              <a:pPr/>
              <a:t>29</a:t>
            </a:fld>
            <a:endParaRPr lang="en-US" altLang="zh-CN"/>
          </a:p>
        </p:txBody>
      </p:sp>
      <p:sp>
        <p:nvSpPr>
          <p:cNvPr id="47106" name="Rectangle 2">
            <a:extLst>
              <a:ext uri="{FF2B5EF4-FFF2-40B4-BE49-F238E27FC236}">
                <a16:creationId xmlns:a16="http://schemas.microsoft.com/office/drawing/2014/main" id="{DB8D1C76-840A-45B9-8D13-AB79B98227A6}"/>
              </a:ext>
            </a:extLst>
          </p:cNvPr>
          <p:cNvSpPr>
            <a:spLocks noRot="1" noChangeArrowheads="1" noTextEdit="1"/>
          </p:cNvSpPr>
          <p:nvPr>
            <p:ph type="sldImg"/>
          </p:nvPr>
        </p:nvSpPr>
        <p:spPr>
          <a:ln/>
        </p:spPr>
      </p:sp>
      <p:sp>
        <p:nvSpPr>
          <p:cNvPr id="47107" name="Rectangle 3">
            <a:extLst>
              <a:ext uri="{FF2B5EF4-FFF2-40B4-BE49-F238E27FC236}">
                <a16:creationId xmlns:a16="http://schemas.microsoft.com/office/drawing/2014/main" id="{3143D4B4-85F7-4283-ABD8-E2D99449BEFE}"/>
              </a:ext>
            </a:extLst>
          </p:cNvPr>
          <p:cNvSpPr>
            <a:spLocks noGrp="1" noChangeArrowheads="1"/>
          </p:cNvSpPr>
          <p:nvPr>
            <p:ph type="body" idx="1"/>
          </p:nvPr>
        </p:nvSpPr>
        <p:spPr/>
        <p:txBody>
          <a:bodyPr/>
          <a:lstStyle/>
          <a:p>
            <a:r>
              <a:rPr lang="en-US" altLang="zh-CN" i="1"/>
              <a:t>This</a:t>
            </a:r>
            <a:r>
              <a:rPr lang="en-US" altLang="zh-CN"/>
              <a:t> </a:t>
            </a:r>
            <a:r>
              <a:rPr lang="en-US" altLang="zh-CN" i="1"/>
              <a:t>satellite</a:t>
            </a:r>
            <a:r>
              <a:rPr lang="en-US" altLang="zh-CN"/>
              <a:t> </a:t>
            </a:r>
            <a:r>
              <a:rPr lang="en-US" altLang="zh-CN" i="1"/>
              <a:t>contains</a:t>
            </a:r>
            <a:r>
              <a:rPr lang="en-US" altLang="zh-CN"/>
              <a:t> </a:t>
            </a:r>
            <a:r>
              <a:rPr lang="en-US" altLang="zh-CN" i="1"/>
              <a:t>a</a:t>
            </a:r>
            <a:r>
              <a:rPr lang="en-US" altLang="zh-CN"/>
              <a:t> </a:t>
            </a:r>
            <a:r>
              <a:rPr lang="en-US" altLang="zh-CN" i="1"/>
              <a:t>reflecting telescope</a:t>
            </a:r>
            <a:r>
              <a:rPr lang="en-US" altLang="zh-CN"/>
              <a:t> </a:t>
            </a:r>
            <a:r>
              <a:rPr lang="en-US" altLang="zh-CN" i="1"/>
              <a:t>providing</a:t>
            </a:r>
            <a:r>
              <a:rPr lang="en-US" altLang="zh-CN"/>
              <a:t> </a:t>
            </a:r>
            <a:r>
              <a:rPr lang="en-US" altLang="zh-CN" i="1"/>
              <a:t>complete</a:t>
            </a:r>
            <a:r>
              <a:rPr lang="en-US" altLang="zh-CN"/>
              <a:t> </a:t>
            </a:r>
            <a:r>
              <a:rPr lang="en-US" altLang="zh-CN" i="1"/>
              <a:t>coverage</a:t>
            </a:r>
            <a:r>
              <a:rPr lang="en-US" altLang="zh-CN"/>
              <a:t> </a:t>
            </a:r>
            <a:r>
              <a:rPr lang="en-US" altLang="zh-CN" i="1"/>
              <a:t>of</a:t>
            </a:r>
            <a:r>
              <a:rPr lang="en-US" altLang="zh-CN"/>
              <a:t> </a:t>
            </a:r>
            <a:r>
              <a:rPr lang="en-US" altLang="zh-CN" i="1"/>
              <a:t>the sky</a:t>
            </a:r>
            <a:r>
              <a:rPr lang="en-US" altLang="zh-CN"/>
              <a:t> </a:t>
            </a:r>
            <a:r>
              <a:rPr lang="en-US" altLang="zh-CN" i="1"/>
              <a:t>at</a:t>
            </a:r>
            <a:r>
              <a:rPr lang="en-US" altLang="zh-CN"/>
              <a:t> </a:t>
            </a:r>
            <a:r>
              <a:rPr lang="en-US" altLang="zh-CN" i="1"/>
              <a:t>infrared</a:t>
            </a:r>
            <a:r>
              <a:rPr lang="en-US" altLang="zh-CN"/>
              <a:t> </a:t>
            </a:r>
            <a:r>
              <a:rPr lang="en-US" altLang="zh-CN" i="1"/>
              <a:t>wavelengths</a:t>
            </a:r>
            <a:r>
              <a:rPr lang="en-US" altLang="zh-CN"/>
              <a:t> </a:t>
            </a:r>
            <a:r>
              <a:rPr lang="en-US" altLang="zh-CN" i="1"/>
              <a:t>that</a:t>
            </a:r>
            <a:r>
              <a:rPr lang="en-US" altLang="zh-CN"/>
              <a:t> </a:t>
            </a:r>
            <a:r>
              <a:rPr lang="en-US" altLang="zh-CN" i="1"/>
              <a:t>cannot</a:t>
            </a:r>
            <a:r>
              <a:rPr lang="en-US" altLang="zh-CN"/>
              <a:t> </a:t>
            </a:r>
            <a:r>
              <a:rPr lang="en-US" altLang="zh-CN" i="1"/>
              <a:t>be</a:t>
            </a:r>
            <a:r>
              <a:rPr lang="en-US" altLang="zh-CN"/>
              <a:t> </a:t>
            </a:r>
            <a:r>
              <a:rPr lang="en-US" altLang="zh-CN" i="1"/>
              <a:t>detected</a:t>
            </a:r>
            <a:r>
              <a:rPr lang="en-US" altLang="zh-CN"/>
              <a:t> </a:t>
            </a:r>
            <a:r>
              <a:rPr lang="en-US" altLang="zh-CN" i="1"/>
              <a:t>from</a:t>
            </a:r>
            <a:r>
              <a:rPr lang="en-US" altLang="zh-CN"/>
              <a:t> </a:t>
            </a:r>
            <a:r>
              <a:rPr lang="en-US" altLang="zh-CN" i="1"/>
              <a:t>the</a:t>
            </a:r>
            <a:r>
              <a:rPr lang="en-US" altLang="zh-CN"/>
              <a:t> </a:t>
            </a:r>
            <a:r>
              <a:rPr lang="en-US" altLang="zh-CN" i="1"/>
              <a:t>ground.</a:t>
            </a:r>
            <a:r>
              <a:rPr lang="en-US" altLang="zh-CN"/>
              <a:t> </a:t>
            </a:r>
            <a:r>
              <a:rPr lang="en-US" altLang="zh-CN" i="1"/>
              <a:t>The</a:t>
            </a:r>
            <a:r>
              <a:rPr lang="en-US" altLang="zh-CN"/>
              <a:t> </a:t>
            </a:r>
            <a:r>
              <a:rPr lang="en-US" altLang="zh-CN" i="1"/>
              <a:t>satellite</a:t>
            </a:r>
            <a:r>
              <a:rPr lang="en-US" altLang="zh-CN"/>
              <a:t> </a:t>
            </a:r>
            <a:r>
              <a:rPr lang="en-US" altLang="zh-CN" i="1"/>
              <a:t>was launched</a:t>
            </a:r>
            <a:r>
              <a:rPr lang="en-US" altLang="zh-CN"/>
              <a:t> </a:t>
            </a:r>
            <a:r>
              <a:rPr lang="en-US" altLang="zh-CN" i="1"/>
              <a:t>in</a:t>
            </a:r>
            <a:r>
              <a:rPr lang="en-US" altLang="zh-CN"/>
              <a:t> </a:t>
            </a:r>
            <a:r>
              <a:rPr lang="en-US" altLang="zh-CN" i="1"/>
              <a:t>1983.</a:t>
            </a:r>
            <a:r>
              <a:rPr lang="en-US" altLang="zh-CN"/>
              <a:t> </a:t>
            </a:r>
            <a:r>
              <a:rPr lang="en-US" altLang="zh-CN" i="1"/>
              <a:t>(NASA)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74168B2-0D97-4C88-8B04-BAB82827CAD8}"/>
              </a:ext>
            </a:extLst>
          </p:cNvPr>
          <p:cNvSpPr>
            <a:spLocks noGrp="1" noChangeArrowheads="1"/>
          </p:cNvSpPr>
          <p:nvPr>
            <p:ph type="sldNum" sz="quarter" idx="5"/>
          </p:nvPr>
        </p:nvSpPr>
        <p:spPr>
          <a:ln/>
        </p:spPr>
        <p:txBody>
          <a:bodyPr/>
          <a:lstStyle/>
          <a:p>
            <a:fld id="{5E4EEF10-3E75-41FE-A5B6-4DFE53E34A78}" type="slidenum">
              <a:rPr lang="en-US" altLang="zh-CN"/>
              <a:pPr/>
              <a:t>31</a:t>
            </a:fld>
            <a:endParaRPr lang="en-US" altLang="zh-CN"/>
          </a:p>
        </p:txBody>
      </p:sp>
      <p:sp>
        <p:nvSpPr>
          <p:cNvPr id="53250" name="Rectangle 2">
            <a:extLst>
              <a:ext uri="{FF2B5EF4-FFF2-40B4-BE49-F238E27FC236}">
                <a16:creationId xmlns:a16="http://schemas.microsoft.com/office/drawing/2014/main" id="{CE4D1C87-D2E0-4762-A505-46F366BF5ED9}"/>
              </a:ext>
            </a:extLst>
          </p:cNvPr>
          <p:cNvSpPr>
            <a:spLocks noRot="1" noChangeArrowheads="1" noTextEdit="1"/>
          </p:cNvSpPr>
          <p:nvPr>
            <p:ph type="sldImg"/>
          </p:nvPr>
        </p:nvSpPr>
        <p:spPr>
          <a:ln/>
        </p:spPr>
      </p:sp>
      <p:sp>
        <p:nvSpPr>
          <p:cNvPr id="53251" name="Rectangle 3">
            <a:extLst>
              <a:ext uri="{FF2B5EF4-FFF2-40B4-BE49-F238E27FC236}">
                <a16:creationId xmlns:a16="http://schemas.microsoft.com/office/drawing/2014/main" id="{9A567916-5A37-43F2-BC05-A9D0CC57E31E}"/>
              </a:ext>
            </a:extLst>
          </p:cNvPr>
          <p:cNvSpPr>
            <a:spLocks noGrp="1" noChangeArrowheads="1"/>
          </p:cNvSpPr>
          <p:nvPr>
            <p:ph type="body" idx="1"/>
          </p:nvPr>
        </p:nvSpPr>
        <p:spPr/>
        <p:txBody>
          <a:bodyPr/>
          <a:lstStyle/>
          <a:p>
            <a:r>
              <a:rPr lang="en-US" altLang="zh-CN"/>
              <a:t> </a:t>
            </a:r>
            <a:r>
              <a:rPr lang="en-US" altLang="zh-CN" i="1"/>
              <a:t>The</a:t>
            </a:r>
            <a:r>
              <a:rPr lang="en-US" altLang="zh-CN"/>
              <a:t> </a:t>
            </a:r>
            <a:r>
              <a:rPr lang="en-US" altLang="zh-CN" i="1"/>
              <a:t>Space</a:t>
            </a:r>
            <a:r>
              <a:rPr lang="en-US" altLang="zh-CN"/>
              <a:t> </a:t>
            </a:r>
            <a:r>
              <a:rPr lang="en-US" altLang="zh-CN" i="1"/>
              <a:t>Shuttle</a:t>
            </a:r>
            <a:r>
              <a:rPr lang="en-US" altLang="zh-CN"/>
              <a:t> </a:t>
            </a:r>
            <a:r>
              <a:rPr lang="en-US" altLang="zh-CN" i="1"/>
              <a:t>will</a:t>
            </a:r>
            <a:r>
              <a:rPr lang="en-US" altLang="zh-CN"/>
              <a:t> </a:t>
            </a:r>
            <a:r>
              <a:rPr lang="en-US" altLang="zh-CN" i="1"/>
              <a:t>be</a:t>
            </a:r>
            <a:r>
              <a:rPr lang="en-US" altLang="zh-CN"/>
              <a:t> </a:t>
            </a:r>
            <a:r>
              <a:rPr lang="en-US" altLang="zh-CN" i="1"/>
              <a:t>used</a:t>
            </a:r>
            <a:r>
              <a:rPr lang="en-US" altLang="zh-CN"/>
              <a:t> </a:t>
            </a:r>
            <a:r>
              <a:rPr lang="en-US" altLang="zh-CN" i="1"/>
              <a:t>to</a:t>
            </a:r>
            <a:r>
              <a:rPr lang="en-US" altLang="zh-CN"/>
              <a:t> </a:t>
            </a:r>
            <a:r>
              <a:rPr lang="en-US" altLang="zh-CN" i="1"/>
              <a:t>place</a:t>
            </a:r>
            <a:r>
              <a:rPr lang="en-US" altLang="zh-CN"/>
              <a:t> </a:t>
            </a:r>
            <a:r>
              <a:rPr lang="en-US" altLang="zh-CN" i="1"/>
              <a:t>this 2.4-m</a:t>
            </a:r>
            <a:r>
              <a:rPr lang="en-US" altLang="zh-CN"/>
              <a:t> </a:t>
            </a:r>
            <a:r>
              <a:rPr lang="en-US" altLang="zh-CN" i="1"/>
              <a:t>Hubble</a:t>
            </a:r>
            <a:r>
              <a:rPr lang="en-US" altLang="zh-CN"/>
              <a:t> </a:t>
            </a:r>
            <a:r>
              <a:rPr lang="en-US" altLang="zh-CN" i="1"/>
              <a:t>Space</a:t>
            </a:r>
            <a:r>
              <a:rPr lang="en-US" altLang="zh-CN"/>
              <a:t> </a:t>
            </a:r>
            <a:r>
              <a:rPr lang="en-US" altLang="zh-CN" i="1"/>
              <a:t>Telescope</a:t>
            </a:r>
            <a:r>
              <a:rPr lang="en-US" altLang="zh-CN"/>
              <a:t> </a:t>
            </a:r>
            <a:r>
              <a:rPr lang="en-US" altLang="zh-CN" i="1"/>
              <a:t>into</a:t>
            </a:r>
            <a:r>
              <a:rPr lang="en-US" altLang="zh-CN"/>
              <a:t> </a:t>
            </a:r>
            <a:r>
              <a:rPr lang="en-US" altLang="zh-CN" i="1"/>
              <a:t>Earth</a:t>
            </a:r>
            <a:r>
              <a:rPr lang="en-US" altLang="zh-CN"/>
              <a:t> </a:t>
            </a:r>
            <a:r>
              <a:rPr lang="en-US" altLang="zh-CN" i="1"/>
              <a:t>orbit in</a:t>
            </a:r>
            <a:r>
              <a:rPr lang="en-US" altLang="zh-CN"/>
              <a:t> </a:t>
            </a:r>
            <a:r>
              <a:rPr lang="en-US" altLang="zh-CN" i="1"/>
              <a:t>1988.</a:t>
            </a:r>
            <a:r>
              <a:rPr lang="en-US" altLang="zh-CN"/>
              <a:t> </a:t>
            </a:r>
            <a:r>
              <a:rPr lang="en-US" altLang="zh-CN" i="1"/>
              <a:t>During</a:t>
            </a:r>
            <a:r>
              <a:rPr lang="en-US" altLang="zh-CN"/>
              <a:t> </a:t>
            </a:r>
            <a:r>
              <a:rPr lang="en-US" altLang="zh-CN" i="1"/>
              <a:t>its</a:t>
            </a:r>
            <a:r>
              <a:rPr lang="en-US" altLang="zh-CN"/>
              <a:t> </a:t>
            </a:r>
            <a:r>
              <a:rPr lang="en-US" altLang="zh-CN" i="1"/>
              <a:t>anticipated</a:t>
            </a:r>
            <a:r>
              <a:rPr lang="en-US" altLang="zh-CN"/>
              <a:t> </a:t>
            </a:r>
            <a:r>
              <a:rPr lang="en-US" altLang="zh-CN" i="1"/>
              <a:t>fifteen-year lifetime,</a:t>
            </a:r>
            <a:r>
              <a:rPr lang="en-US" altLang="zh-CN"/>
              <a:t> </a:t>
            </a:r>
            <a:r>
              <a:rPr lang="en-US" altLang="zh-CN" i="1"/>
              <a:t>the</a:t>
            </a:r>
            <a:r>
              <a:rPr lang="en-US" altLang="zh-CN"/>
              <a:t> </a:t>
            </a:r>
            <a:r>
              <a:rPr lang="en-US" altLang="zh-CN" i="1"/>
              <a:t>telescope</a:t>
            </a:r>
            <a:r>
              <a:rPr lang="en-US" altLang="zh-CN"/>
              <a:t> </a:t>
            </a:r>
            <a:r>
              <a:rPr lang="en-US" altLang="zh-CN" i="1"/>
              <a:t>will</a:t>
            </a:r>
            <a:r>
              <a:rPr lang="en-US" altLang="zh-CN"/>
              <a:t> </a:t>
            </a:r>
            <a:r>
              <a:rPr lang="en-US" altLang="zh-CN" i="1"/>
              <a:t>be</a:t>
            </a:r>
            <a:r>
              <a:rPr lang="en-US" altLang="zh-CN"/>
              <a:t> </a:t>
            </a:r>
            <a:r>
              <a:rPr lang="en-US" altLang="zh-CN" i="1"/>
              <a:t>wed</a:t>
            </a:r>
            <a:r>
              <a:rPr lang="en-US" altLang="zh-CN"/>
              <a:t> </a:t>
            </a:r>
            <a:r>
              <a:rPr lang="en-US" altLang="zh-CN" i="1"/>
              <a:t>to</a:t>
            </a:r>
            <a:r>
              <a:rPr lang="en-US" altLang="zh-CN"/>
              <a:t> </a:t>
            </a:r>
            <a:r>
              <a:rPr lang="en-US" altLang="zh-CN" i="1"/>
              <a:t>study</a:t>
            </a:r>
            <a:r>
              <a:rPr lang="en-US" altLang="zh-CN"/>
              <a:t> </a:t>
            </a:r>
            <a:r>
              <a:rPr lang="en-US" altLang="zh-CN" i="1"/>
              <a:t>the heavens</a:t>
            </a:r>
            <a:r>
              <a:rPr lang="en-US" altLang="zh-CN"/>
              <a:t> </a:t>
            </a:r>
            <a:r>
              <a:rPr lang="en-US" altLang="zh-CN" i="1"/>
              <a:t>over</a:t>
            </a:r>
            <a:r>
              <a:rPr lang="en-US" altLang="zh-CN"/>
              <a:t> </a:t>
            </a:r>
            <a:r>
              <a:rPr lang="en-US" altLang="zh-CN" i="1"/>
              <a:t>wavelengths</a:t>
            </a:r>
            <a:r>
              <a:rPr lang="en-US" altLang="zh-CN"/>
              <a:t> </a:t>
            </a:r>
            <a:r>
              <a:rPr lang="en-US" altLang="zh-CN" i="1"/>
              <a:t>from</a:t>
            </a:r>
            <a:r>
              <a:rPr lang="en-US" altLang="zh-CN"/>
              <a:t> </a:t>
            </a:r>
            <a:r>
              <a:rPr lang="en-US" altLang="zh-CN" i="1"/>
              <a:t>the</a:t>
            </a:r>
            <a:r>
              <a:rPr lang="en-US" altLang="zh-CN"/>
              <a:t> </a:t>
            </a:r>
            <a:r>
              <a:rPr lang="en-US" altLang="zh-CN" i="1"/>
              <a:t>infrared through</a:t>
            </a:r>
            <a:r>
              <a:rPr lang="en-US" altLang="zh-CN"/>
              <a:t> </a:t>
            </a:r>
            <a:r>
              <a:rPr lang="en-US" altLang="zh-CN" i="1"/>
              <a:t>the</a:t>
            </a:r>
            <a:r>
              <a:rPr lang="en-US" altLang="zh-CN"/>
              <a:t> </a:t>
            </a:r>
            <a:r>
              <a:rPr lang="en-US" altLang="zh-CN" i="1"/>
              <a:t>ultraviolet.</a:t>
            </a:r>
            <a:r>
              <a:rPr lang="en-US" altLang="zh-CN"/>
              <a:t> </a:t>
            </a:r>
            <a:r>
              <a:rPr lang="en-US" altLang="zh-CN" i="1"/>
              <a:t>(NASA)</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34F5C45-F511-4E92-9A44-CDE98DA584CB}"/>
              </a:ext>
            </a:extLst>
          </p:cNvPr>
          <p:cNvSpPr>
            <a:spLocks noGrp="1" noChangeArrowheads="1"/>
          </p:cNvSpPr>
          <p:nvPr>
            <p:ph type="sldNum" sz="quarter" idx="5"/>
          </p:nvPr>
        </p:nvSpPr>
        <p:spPr>
          <a:ln/>
        </p:spPr>
        <p:txBody>
          <a:bodyPr/>
          <a:lstStyle/>
          <a:p>
            <a:fld id="{E66F9D9E-8A8B-4B6F-8055-8BCA1F1A8A7A}" type="slidenum">
              <a:rPr lang="en-US" altLang="zh-CN"/>
              <a:pPr/>
              <a:t>32</a:t>
            </a:fld>
            <a:endParaRPr lang="en-US" altLang="zh-CN"/>
          </a:p>
        </p:txBody>
      </p:sp>
      <p:sp>
        <p:nvSpPr>
          <p:cNvPr id="49154" name="Rectangle 2">
            <a:extLst>
              <a:ext uri="{FF2B5EF4-FFF2-40B4-BE49-F238E27FC236}">
                <a16:creationId xmlns:a16="http://schemas.microsoft.com/office/drawing/2014/main" id="{0C1DFEA8-4B41-406B-8C4A-9CA844A6A326}"/>
              </a:ext>
            </a:extLst>
          </p:cNvPr>
          <p:cNvSpPr>
            <a:spLocks noRot="1" noChangeArrowheads="1" noTextEdit="1"/>
          </p:cNvSpPr>
          <p:nvPr>
            <p:ph type="sldImg"/>
          </p:nvPr>
        </p:nvSpPr>
        <p:spPr>
          <a:ln/>
        </p:spPr>
      </p:sp>
      <p:sp>
        <p:nvSpPr>
          <p:cNvPr id="49155" name="Rectangle 3">
            <a:extLst>
              <a:ext uri="{FF2B5EF4-FFF2-40B4-BE49-F238E27FC236}">
                <a16:creationId xmlns:a16="http://schemas.microsoft.com/office/drawing/2014/main" id="{109CCFCA-5490-4094-8809-595E86D2AA0D}"/>
              </a:ext>
            </a:extLst>
          </p:cNvPr>
          <p:cNvSpPr>
            <a:spLocks noGrp="1" noChangeArrowheads="1"/>
          </p:cNvSpPr>
          <p:nvPr>
            <p:ph type="body" idx="1"/>
          </p:nvPr>
        </p:nvSpPr>
        <p:spPr/>
        <p:txBody>
          <a:bodyPr/>
          <a:lstStyle/>
          <a:p>
            <a:r>
              <a:rPr lang="en-US" altLang="zh-CN" i="1"/>
              <a:t>An</a:t>
            </a:r>
            <a:r>
              <a:rPr lang="en-US" altLang="zh-CN"/>
              <a:t> </a:t>
            </a:r>
            <a:r>
              <a:rPr lang="en-US" altLang="zh-CN" i="1"/>
              <a:t>ultraviolet</a:t>
            </a:r>
            <a:r>
              <a:rPr lang="en-US" altLang="zh-CN"/>
              <a:t> </a:t>
            </a:r>
            <a:r>
              <a:rPr lang="en-US" altLang="zh-CN" i="1"/>
              <a:t>view</a:t>
            </a:r>
            <a:r>
              <a:rPr lang="en-US" altLang="zh-CN"/>
              <a:t> </a:t>
            </a:r>
            <a:r>
              <a:rPr lang="en-US" altLang="zh-CN" b="1"/>
              <a:t>(a)</a:t>
            </a:r>
            <a:r>
              <a:rPr lang="en-US" altLang="zh-CN"/>
              <a:t> </a:t>
            </a:r>
            <a:r>
              <a:rPr lang="en-US" altLang="zh-CN" i="1"/>
              <a:t>of</a:t>
            </a:r>
            <a:r>
              <a:rPr lang="en-US" altLang="zh-CN"/>
              <a:t> </a:t>
            </a:r>
            <a:r>
              <a:rPr lang="en-US" altLang="zh-CN" i="1"/>
              <a:t>the</a:t>
            </a:r>
            <a:r>
              <a:rPr lang="en-US" altLang="zh-CN"/>
              <a:t> </a:t>
            </a:r>
            <a:r>
              <a:rPr lang="en-US" altLang="zh-CN" i="1"/>
              <a:t>constellation</a:t>
            </a:r>
            <a:r>
              <a:rPr lang="en-US" altLang="zh-CN"/>
              <a:t> </a:t>
            </a:r>
            <a:r>
              <a:rPr lang="en-US" altLang="zh-CN" i="1"/>
              <a:t>of</a:t>
            </a:r>
            <a:r>
              <a:rPr lang="en-US" altLang="zh-CN"/>
              <a:t> </a:t>
            </a:r>
            <a:r>
              <a:rPr lang="en-US" altLang="zh-CN" i="1"/>
              <a:t>Orion was</a:t>
            </a:r>
            <a:r>
              <a:rPr lang="en-US" altLang="zh-CN"/>
              <a:t> </a:t>
            </a:r>
            <a:r>
              <a:rPr lang="en-US" altLang="zh-CN" i="1"/>
              <a:t>obtained</a:t>
            </a:r>
            <a:r>
              <a:rPr lang="en-US" altLang="zh-CN"/>
              <a:t> </a:t>
            </a:r>
            <a:r>
              <a:rPr lang="en-US" altLang="zh-CN" i="1"/>
              <a:t>during</a:t>
            </a:r>
            <a:r>
              <a:rPr lang="en-US" altLang="zh-CN"/>
              <a:t> </a:t>
            </a:r>
            <a:r>
              <a:rPr lang="en-US" altLang="zh-CN" i="1"/>
              <a:t>a</a:t>
            </a:r>
            <a:r>
              <a:rPr lang="en-US" altLang="zh-CN"/>
              <a:t> </a:t>
            </a:r>
            <a:r>
              <a:rPr lang="en-US" altLang="zh-CN" i="1"/>
              <a:t>brief</a:t>
            </a:r>
            <a:r>
              <a:rPr lang="en-US" altLang="zh-CN"/>
              <a:t> </a:t>
            </a:r>
            <a:r>
              <a:rPr lang="en-US" altLang="zh-CN" i="1"/>
              <a:t>rocket</a:t>
            </a:r>
            <a:r>
              <a:rPr lang="en-US" altLang="zh-CN"/>
              <a:t> </a:t>
            </a:r>
            <a:r>
              <a:rPr lang="en-US" altLang="zh-CN" i="1"/>
              <a:t>flight</a:t>
            </a:r>
            <a:r>
              <a:rPr lang="en-US" altLang="zh-CN"/>
              <a:t> </a:t>
            </a:r>
            <a:r>
              <a:rPr lang="en-US" altLang="zh-CN" i="1"/>
              <a:t>on December</a:t>
            </a:r>
            <a:r>
              <a:rPr lang="en-US" altLang="zh-CN"/>
              <a:t> </a:t>
            </a:r>
            <a:r>
              <a:rPr lang="en-US" altLang="zh-CN" i="1"/>
              <a:t>5,</a:t>
            </a:r>
            <a:r>
              <a:rPr lang="en-US" altLang="zh-CN"/>
              <a:t> </a:t>
            </a:r>
            <a:r>
              <a:rPr lang="en-US" altLang="zh-CN" i="1"/>
              <a:t>1975.</a:t>
            </a:r>
            <a:r>
              <a:rPr lang="en-US" altLang="zh-CN"/>
              <a:t> </a:t>
            </a:r>
            <a:r>
              <a:rPr lang="en-US" altLang="zh-CN" i="1"/>
              <a:t>The</a:t>
            </a:r>
            <a:r>
              <a:rPr lang="en-US" altLang="zh-CN"/>
              <a:t> </a:t>
            </a:r>
            <a:r>
              <a:rPr lang="en-US" altLang="zh-CN" i="1"/>
              <a:t>100-sec</a:t>
            </a:r>
            <a:r>
              <a:rPr lang="en-US" altLang="zh-CN"/>
              <a:t> </a:t>
            </a:r>
            <a:r>
              <a:rPr lang="en-US" altLang="zh-CN" i="1"/>
              <a:t>exposure</a:t>
            </a:r>
            <a:r>
              <a:rPr lang="en-US" altLang="zh-CN"/>
              <a:t> </a:t>
            </a:r>
            <a:r>
              <a:rPr lang="en-US" altLang="zh-CN" i="1"/>
              <a:t>covers</a:t>
            </a:r>
            <a:r>
              <a:rPr lang="en-US" altLang="zh-CN"/>
              <a:t> </a:t>
            </a:r>
            <a:r>
              <a:rPr lang="en-US" altLang="zh-CN" i="1"/>
              <a:t>the</a:t>
            </a:r>
            <a:r>
              <a:rPr lang="en-US" altLang="zh-CN"/>
              <a:t> </a:t>
            </a:r>
            <a:r>
              <a:rPr lang="en-US" altLang="zh-CN" i="1"/>
              <a:t>wavelength</a:t>
            </a:r>
            <a:r>
              <a:rPr lang="en-US" altLang="zh-CN"/>
              <a:t> </a:t>
            </a:r>
            <a:r>
              <a:rPr lang="en-US" altLang="zh-CN" i="1"/>
              <a:t>range</a:t>
            </a:r>
            <a:r>
              <a:rPr lang="en-US" altLang="zh-CN"/>
              <a:t> </a:t>
            </a:r>
            <a:r>
              <a:rPr lang="en-US" altLang="zh-CN" i="1"/>
              <a:t>1250-2000</a:t>
            </a:r>
            <a:r>
              <a:rPr lang="en-US" altLang="zh-CN"/>
              <a:t> </a:t>
            </a:r>
            <a:r>
              <a:rPr lang="en-US" altLang="zh-CN" i="1"/>
              <a:t>A.</a:t>
            </a:r>
            <a:r>
              <a:rPr lang="en-US" altLang="zh-CN"/>
              <a:t> </a:t>
            </a:r>
            <a:r>
              <a:rPr lang="en-US" altLang="zh-CN" i="1"/>
              <a:t>The "false</a:t>
            </a:r>
            <a:r>
              <a:rPr lang="en-US" altLang="zh-CN"/>
              <a:t> </a:t>
            </a:r>
            <a:r>
              <a:rPr lang="en-US" altLang="zh-CN" i="1"/>
              <a:t>color"</a:t>
            </a:r>
            <a:r>
              <a:rPr lang="en-US" altLang="zh-CN"/>
              <a:t> </a:t>
            </a:r>
            <a:r>
              <a:rPr lang="en-US" altLang="zh-CN" i="1"/>
              <a:t>view </a:t>
            </a:r>
            <a:r>
              <a:rPr lang="en-US" altLang="zh-CN" b="1"/>
              <a:t>(b)</a:t>
            </a:r>
            <a:r>
              <a:rPr lang="en-US" altLang="zh-CN"/>
              <a:t> </a:t>
            </a:r>
            <a:r>
              <a:rPr lang="en-US" altLang="zh-CN" i="1"/>
              <a:t>from</a:t>
            </a:r>
            <a:r>
              <a:rPr lang="en-US" altLang="zh-CN"/>
              <a:t> </a:t>
            </a:r>
            <a:r>
              <a:rPr lang="en-US" altLang="zh-CN" i="1"/>
              <a:t>IRAS</a:t>
            </a:r>
            <a:r>
              <a:rPr lang="en-US" altLang="zh-CN"/>
              <a:t> </a:t>
            </a:r>
            <a:r>
              <a:rPr lang="en-US" altLang="zh-CN" i="1"/>
              <a:t>uses</a:t>
            </a:r>
            <a:r>
              <a:rPr lang="en-US" altLang="zh-CN"/>
              <a:t> </a:t>
            </a:r>
            <a:r>
              <a:rPr lang="en-US" altLang="zh-CN" i="1"/>
              <a:t>color to</a:t>
            </a:r>
            <a:r>
              <a:rPr lang="en-US" altLang="zh-CN"/>
              <a:t> </a:t>
            </a:r>
            <a:r>
              <a:rPr lang="en-US" altLang="zh-CN" i="1"/>
              <a:t>display</a:t>
            </a:r>
            <a:r>
              <a:rPr lang="en-US" altLang="zh-CN"/>
              <a:t> </a:t>
            </a:r>
            <a:r>
              <a:rPr lang="en-US" altLang="zh-CN" i="1"/>
              <a:t>specific</a:t>
            </a:r>
            <a:r>
              <a:rPr lang="en-US" altLang="zh-CN"/>
              <a:t> </a:t>
            </a:r>
            <a:r>
              <a:rPr lang="en-US" altLang="zh-CN" i="1"/>
              <a:t>'ranges</a:t>
            </a:r>
            <a:r>
              <a:rPr lang="en-US" altLang="zh-CN"/>
              <a:t> </a:t>
            </a:r>
            <a:r>
              <a:rPr lang="en-US" altLang="zh-CN" i="1"/>
              <a:t>of</a:t>
            </a:r>
            <a:r>
              <a:rPr lang="en-US" altLang="zh-CN"/>
              <a:t> </a:t>
            </a:r>
            <a:r>
              <a:rPr lang="en-US" altLang="zh-CN" i="1"/>
              <a:t>infrared</a:t>
            </a:r>
            <a:r>
              <a:rPr lang="en-US" altLang="zh-CN"/>
              <a:t> </a:t>
            </a:r>
            <a:r>
              <a:rPr lang="en-US" altLang="zh-CN" i="1"/>
              <a:t>wave-lengths:</a:t>
            </a:r>
            <a:r>
              <a:rPr lang="en-US" altLang="zh-CN"/>
              <a:t> </a:t>
            </a:r>
            <a:r>
              <a:rPr lang="en-US" altLang="zh-CN" i="1"/>
              <a:t>red</a:t>
            </a:r>
            <a:r>
              <a:rPr lang="en-US" altLang="zh-CN"/>
              <a:t> </a:t>
            </a:r>
            <a:r>
              <a:rPr lang="en-US" altLang="zh-CN" i="1"/>
              <a:t>indicates</a:t>
            </a:r>
            <a:r>
              <a:rPr lang="en-US" altLang="zh-CN"/>
              <a:t> </a:t>
            </a:r>
            <a:r>
              <a:rPr lang="en-US" altLang="zh-CN" i="1"/>
              <a:t>long-wavelength</a:t>
            </a:r>
            <a:r>
              <a:rPr lang="en-US" altLang="zh-CN"/>
              <a:t> </a:t>
            </a:r>
            <a:r>
              <a:rPr lang="en-US" altLang="zh-CN" i="1"/>
              <a:t>infrared radiation;</a:t>
            </a:r>
            <a:r>
              <a:rPr lang="en-US" altLang="zh-CN"/>
              <a:t> </a:t>
            </a:r>
            <a:r>
              <a:rPr lang="en-US" altLang="zh-CN" i="1"/>
              <a:t>green</a:t>
            </a:r>
            <a:r>
              <a:rPr lang="en-US" altLang="zh-CN"/>
              <a:t> </a:t>
            </a:r>
            <a:r>
              <a:rPr lang="en-US" altLang="zh-CN" i="1"/>
              <a:t>indicates</a:t>
            </a:r>
            <a:r>
              <a:rPr lang="en-US" altLang="zh-CN"/>
              <a:t> </a:t>
            </a:r>
            <a:r>
              <a:rPr lang="en-US" altLang="zh-CN" i="1"/>
              <a:t>intermediate-wave-length</a:t>
            </a:r>
            <a:r>
              <a:rPr lang="en-US" altLang="zh-CN"/>
              <a:t> </a:t>
            </a:r>
            <a:r>
              <a:rPr lang="en-US" altLang="zh-CN" i="1"/>
              <a:t>radiation;</a:t>
            </a:r>
            <a:r>
              <a:rPr lang="en-US" altLang="zh-CN"/>
              <a:t> </a:t>
            </a:r>
            <a:r>
              <a:rPr lang="en-US" altLang="zh-CN" i="1"/>
              <a:t>and</a:t>
            </a:r>
            <a:r>
              <a:rPr lang="en-US" altLang="zh-CN"/>
              <a:t> </a:t>
            </a:r>
            <a:r>
              <a:rPr lang="en-US" altLang="zh-CN" i="1"/>
              <a:t>blue</a:t>
            </a:r>
            <a:r>
              <a:rPr lang="en-US" altLang="zh-CN"/>
              <a:t> </a:t>
            </a:r>
            <a:r>
              <a:rPr lang="en-US" altLang="zh-CN" i="1"/>
              <a:t>shows</a:t>
            </a:r>
            <a:r>
              <a:rPr lang="en-US" altLang="zh-CN"/>
              <a:t> </a:t>
            </a:r>
            <a:r>
              <a:rPr lang="en-US" altLang="zh-CN" i="1"/>
              <a:t>short-wave-length</a:t>
            </a:r>
            <a:r>
              <a:rPr lang="en-US" altLang="zh-CN"/>
              <a:t> </a:t>
            </a:r>
            <a:r>
              <a:rPr lang="en-US" altLang="zh-CN" i="1"/>
              <a:t>infrared</a:t>
            </a:r>
            <a:r>
              <a:rPr lang="en-US" altLang="zh-CN"/>
              <a:t> </a:t>
            </a:r>
            <a:r>
              <a:rPr lang="en-US" altLang="zh-CN" i="1"/>
              <a:t>radiation.</a:t>
            </a:r>
            <a:r>
              <a:rPr lang="en-US" altLang="zh-CN"/>
              <a:t> </a:t>
            </a:r>
            <a:r>
              <a:rPr lang="en-US" altLang="zh-CN" i="1"/>
              <a:t>For</a:t>
            </a:r>
            <a:r>
              <a:rPr lang="en-US" altLang="zh-CN"/>
              <a:t> </a:t>
            </a:r>
            <a:r>
              <a:rPr lang="en-US" altLang="zh-CN" i="1"/>
              <a:t>comparison, an</a:t>
            </a:r>
            <a:r>
              <a:rPr lang="en-US" altLang="zh-CN"/>
              <a:t> </a:t>
            </a:r>
            <a:r>
              <a:rPr lang="en-US" altLang="zh-CN" i="1"/>
              <a:t>ordinary</a:t>
            </a:r>
            <a:r>
              <a:rPr lang="en-US" altLang="zh-CN"/>
              <a:t> </a:t>
            </a:r>
            <a:r>
              <a:rPr lang="en-US" altLang="zh-CN" i="1"/>
              <a:t>optical</a:t>
            </a:r>
            <a:r>
              <a:rPr lang="en-US" altLang="zh-CN"/>
              <a:t> </a:t>
            </a:r>
            <a:r>
              <a:rPr lang="en-US" altLang="zh-CN" i="1"/>
              <a:t>photograph</a:t>
            </a:r>
            <a:r>
              <a:rPr lang="en-US" altLang="zh-CN"/>
              <a:t> </a:t>
            </a:r>
            <a:r>
              <a:rPr lang="en-US" altLang="zh-CN" i="1"/>
              <a:t>(c)</a:t>
            </a:r>
            <a:r>
              <a:rPr lang="en-US" altLang="zh-CN"/>
              <a:t> </a:t>
            </a:r>
            <a:r>
              <a:rPr lang="en-US" altLang="zh-CN" i="1"/>
              <a:t>and</a:t>
            </a:r>
            <a:r>
              <a:rPr lang="en-US" altLang="zh-CN"/>
              <a:t> </a:t>
            </a:r>
            <a:r>
              <a:rPr lang="en-US" altLang="zh-CN" i="1"/>
              <a:t>a star</a:t>
            </a:r>
            <a:r>
              <a:rPr lang="en-US" altLang="zh-CN"/>
              <a:t> </a:t>
            </a:r>
            <a:r>
              <a:rPr lang="en-US" altLang="zh-CN" i="1"/>
              <a:t>chart</a:t>
            </a:r>
            <a:r>
              <a:rPr lang="en-US" altLang="zh-CN"/>
              <a:t> </a:t>
            </a:r>
            <a:r>
              <a:rPr lang="en-US" altLang="zh-CN" b="1"/>
              <a:t>(d)</a:t>
            </a:r>
            <a:r>
              <a:rPr lang="en-US" altLang="zh-CN"/>
              <a:t> </a:t>
            </a:r>
            <a:r>
              <a:rPr lang="en-US" altLang="zh-CN" i="1"/>
              <a:t>are</a:t>
            </a:r>
            <a:r>
              <a:rPr lang="en-US" altLang="zh-CN"/>
              <a:t> </a:t>
            </a:r>
            <a:r>
              <a:rPr lang="en-US" altLang="zh-CN" i="1"/>
              <a:t>included.</a:t>
            </a:r>
            <a:r>
              <a:rPr lang="en-US" altLang="zh-CN"/>
              <a:t> </a:t>
            </a:r>
            <a:r>
              <a:rPr lang="en-US" altLang="zh-CN" i="1"/>
              <a:t>(Courtesy</a:t>
            </a:r>
            <a:r>
              <a:rPr lang="en-US" altLang="zh-CN"/>
              <a:t> </a:t>
            </a:r>
            <a:r>
              <a:rPr lang="en-US" altLang="zh-CN" i="1"/>
              <a:t>of George</a:t>
            </a:r>
            <a:r>
              <a:rPr lang="en-US" altLang="zh-CN"/>
              <a:t> </a:t>
            </a:r>
            <a:r>
              <a:rPr lang="en-US" altLang="zh-CN" i="1"/>
              <a:t>R.</a:t>
            </a:r>
            <a:r>
              <a:rPr lang="en-US" altLang="zh-CN"/>
              <a:t> </a:t>
            </a:r>
            <a:r>
              <a:rPr lang="en-US" altLang="zh-CN" i="1"/>
              <a:t>Carruthers,</a:t>
            </a:r>
            <a:r>
              <a:rPr lang="en-US" altLang="zh-CN"/>
              <a:t> </a:t>
            </a:r>
            <a:r>
              <a:rPr lang="en-US" altLang="zh-CN" i="1"/>
              <a:t>NRL;</a:t>
            </a:r>
            <a:r>
              <a:rPr lang="en-US" altLang="zh-CN"/>
              <a:t> </a:t>
            </a:r>
            <a:r>
              <a:rPr lang="en-US" altLang="zh-CN" i="1"/>
              <a:t>NASA; Palomar</a:t>
            </a:r>
            <a:r>
              <a:rPr lang="en-US" altLang="zh-CN"/>
              <a:t> </a:t>
            </a:r>
            <a:r>
              <a:rPr lang="en-US" altLang="zh-CN" i="1"/>
              <a:t>Observatory)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AF8DB88-6B11-4021-B770-7B0239F0056D}"/>
              </a:ext>
            </a:extLst>
          </p:cNvPr>
          <p:cNvSpPr>
            <a:spLocks noGrp="1" noChangeArrowheads="1"/>
          </p:cNvSpPr>
          <p:nvPr>
            <p:ph type="sldNum" sz="quarter" idx="5"/>
          </p:nvPr>
        </p:nvSpPr>
        <p:spPr>
          <a:ln/>
        </p:spPr>
        <p:txBody>
          <a:bodyPr/>
          <a:lstStyle/>
          <a:p>
            <a:fld id="{FAEA0D5B-CC8D-4EC3-A13F-54BF6CF56C5F}" type="slidenum">
              <a:rPr lang="en-US" altLang="zh-CN"/>
              <a:pPr/>
              <a:t>33</a:t>
            </a:fld>
            <a:endParaRPr lang="en-US" altLang="zh-CN"/>
          </a:p>
        </p:txBody>
      </p:sp>
      <p:sp>
        <p:nvSpPr>
          <p:cNvPr id="59394" name="Rectangle 2">
            <a:extLst>
              <a:ext uri="{FF2B5EF4-FFF2-40B4-BE49-F238E27FC236}">
                <a16:creationId xmlns:a16="http://schemas.microsoft.com/office/drawing/2014/main" id="{4E2C4DCA-CADB-4FF9-A9AA-9F53B8EA419E}"/>
              </a:ext>
            </a:extLst>
          </p:cNvPr>
          <p:cNvSpPr>
            <a:spLocks noRot="1" noChangeArrowheads="1" noTextEdit="1"/>
          </p:cNvSpPr>
          <p:nvPr>
            <p:ph type="sldImg"/>
          </p:nvPr>
        </p:nvSpPr>
        <p:spPr>
          <a:ln/>
        </p:spPr>
      </p:sp>
      <p:sp>
        <p:nvSpPr>
          <p:cNvPr id="59395" name="Rectangle 3">
            <a:extLst>
              <a:ext uri="{FF2B5EF4-FFF2-40B4-BE49-F238E27FC236}">
                <a16:creationId xmlns:a16="http://schemas.microsoft.com/office/drawing/2014/main" id="{40DEA278-3949-40CE-8034-D7291C1313E9}"/>
              </a:ext>
            </a:extLst>
          </p:cNvPr>
          <p:cNvSpPr>
            <a:spLocks noGrp="1" noChangeArrowheads="1"/>
          </p:cNvSpPr>
          <p:nvPr>
            <p:ph type="body" idx="1"/>
          </p:nvPr>
        </p:nvSpPr>
        <p:spPr/>
        <p:txBody>
          <a:bodyPr/>
          <a:lstStyle/>
          <a:p>
            <a:r>
              <a:rPr lang="en-US" altLang="zh-CN" i="1"/>
              <a:t>These</a:t>
            </a:r>
            <a:r>
              <a:rPr lang="en-US" altLang="zh-CN"/>
              <a:t> </a:t>
            </a:r>
            <a:r>
              <a:rPr lang="en-US" altLang="zh-CN" i="1"/>
              <a:t>four</a:t>
            </a:r>
            <a:r>
              <a:rPr lang="en-US" altLang="zh-CN"/>
              <a:t> </a:t>
            </a:r>
            <a:r>
              <a:rPr lang="en-US" altLang="zh-CN" i="1"/>
              <a:t>views</a:t>
            </a:r>
            <a:r>
              <a:rPr lang="en-US" altLang="zh-CN"/>
              <a:t> </a:t>
            </a:r>
            <a:r>
              <a:rPr lang="en-US" altLang="zh-CN" i="1"/>
              <a:t>show</a:t>
            </a:r>
            <a:r>
              <a:rPr lang="en-US" altLang="zh-CN"/>
              <a:t> </a:t>
            </a:r>
            <a:r>
              <a:rPr lang="en-US" altLang="zh-CN" i="1"/>
              <a:t>the entire</a:t>
            </a:r>
            <a:r>
              <a:rPr lang="en-US" altLang="zh-CN"/>
              <a:t> </a:t>
            </a:r>
            <a:r>
              <a:rPr lang="en-US" altLang="zh-CN" i="1"/>
              <a:t>sky</a:t>
            </a:r>
            <a:r>
              <a:rPr lang="en-US" altLang="zh-CN"/>
              <a:t> </a:t>
            </a:r>
            <a:r>
              <a:rPr lang="en-US" altLang="zh-CN" i="1"/>
              <a:t>at</a:t>
            </a:r>
            <a:r>
              <a:rPr lang="en-US" altLang="zh-CN"/>
              <a:t> </a:t>
            </a:r>
            <a:r>
              <a:rPr lang="en-US" altLang="zh-CN" b="1"/>
              <a:t>(a)</a:t>
            </a:r>
            <a:r>
              <a:rPr lang="en-US" altLang="zh-CN"/>
              <a:t> </a:t>
            </a:r>
            <a:r>
              <a:rPr lang="en-US" altLang="zh-CN" i="1"/>
              <a:t>radio,</a:t>
            </a:r>
            <a:r>
              <a:rPr lang="en-US" altLang="zh-CN"/>
              <a:t> </a:t>
            </a:r>
            <a:r>
              <a:rPr lang="en-US" altLang="zh-CN" b="1"/>
              <a:t>(b)</a:t>
            </a:r>
            <a:r>
              <a:rPr lang="en-US" altLang="zh-CN"/>
              <a:t> </a:t>
            </a:r>
            <a:r>
              <a:rPr lang="en-US" altLang="zh-CN" i="1"/>
              <a:t>infrared,</a:t>
            </a:r>
            <a:r>
              <a:rPr lang="en-US" altLang="zh-CN"/>
              <a:t> </a:t>
            </a:r>
            <a:r>
              <a:rPr lang="en-US" altLang="zh-CN" b="1"/>
              <a:t>(c)</a:t>
            </a:r>
            <a:r>
              <a:rPr lang="en-US" altLang="zh-CN"/>
              <a:t> </a:t>
            </a:r>
            <a:r>
              <a:rPr lang="en-US" altLang="zh-CN" i="1"/>
              <a:t>visible,</a:t>
            </a:r>
            <a:r>
              <a:rPr lang="en-US" altLang="zh-CN"/>
              <a:t> </a:t>
            </a:r>
            <a:r>
              <a:rPr lang="en-US" altLang="zh-CN" i="1"/>
              <a:t>and</a:t>
            </a:r>
            <a:r>
              <a:rPr lang="en-US" altLang="zh-CN"/>
              <a:t> </a:t>
            </a:r>
            <a:r>
              <a:rPr lang="en-US" altLang="zh-CN" b="1"/>
              <a:t>(d)</a:t>
            </a:r>
            <a:r>
              <a:rPr lang="en-US" altLang="zh-CN"/>
              <a:t> </a:t>
            </a:r>
            <a:r>
              <a:rPr lang="en-US" altLang="zh-CN" i="1"/>
              <a:t>X-ray</a:t>
            </a:r>
            <a:r>
              <a:rPr lang="en-US" altLang="zh-CN"/>
              <a:t> </a:t>
            </a:r>
            <a:r>
              <a:rPr lang="en-US" altLang="zh-CN" i="1"/>
              <a:t>wavelengths.</a:t>
            </a:r>
            <a:r>
              <a:rPr lang="en-US" altLang="zh-CN"/>
              <a:t> </a:t>
            </a:r>
            <a:r>
              <a:rPr lang="en-US" altLang="zh-CN" i="1"/>
              <a:t>Each</a:t>
            </a:r>
            <a:r>
              <a:rPr lang="en-US" altLang="zh-CN"/>
              <a:t> </a:t>
            </a:r>
            <a:r>
              <a:rPr lang="en-US" altLang="zh-CN" i="1"/>
              <a:t>illustration</a:t>
            </a:r>
            <a:r>
              <a:rPr lang="en-US" altLang="zh-CN"/>
              <a:t> </a:t>
            </a:r>
            <a:r>
              <a:rPr lang="en-US" altLang="zh-CN" i="1"/>
              <a:t>is</a:t>
            </a:r>
            <a:r>
              <a:rPr lang="en-US" altLang="zh-CN"/>
              <a:t> </a:t>
            </a:r>
            <a:r>
              <a:rPr lang="en-US" altLang="zh-CN" i="1"/>
              <a:t>drawn</a:t>
            </a:r>
            <a:r>
              <a:rPr lang="en-US" altLang="zh-CN"/>
              <a:t> </a:t>
            </a:r>
            <a:r>
              <a:rPr lang="en-US" altLang="zh-CN" i="1"/>
              <a:t>with</a:t>
            </a:r>
            <a:r>
              <a:rPr lang="en-US" altLang="zh-CN"/>
              <a:t> </a:t>
            </a:r>
            <a:r>
              <a:rPr lang="en-US" altLang="zh-CN" i="1"/>
              <a:t>the</a:t>
            </a:r>
            <a:r>
              <a:rPr lang="en-US" altLang="zh-CN"/>
              <a:t> </a:t>
            </a:r>
            <a:r>
              <a:rPr lang="en-US" altLang="zh-CN" i="1"/>
              <a:t>Milky</a:t>
            </a:r>
            <a:r>
              <a:rPr lang="en-US" altLang="zh-CN"/>
              <a:t> </a:t>
            </a:r>
            <a:r>
              <a:rPr lang="en-US" altLang="zh-CN" i="1"/>
              <a:t>Way</a:t>
            </a:r>
            <a:r>
              <a:rPr lang="en-US" altLang="zh-CN"/>
              <a:t> </a:t>
            </a:r>
            <a:r>
              <a:rPr lang="en-US" altLang="zh-CN" i="1"/>
              <a:t>stretching horizontally</a:t>
            </a:r>
            <a:r>
              <a:rPr lang="en-US" altLang="zh-CN"/>
              <a:t> </a:t>
            </a:r>
            <a:r>
              <a:rPr lang="en-US" altLang="zh-CN" i="1"/>
              <a:t>across</a:t>
            </a:r>
            <a:r>
              <a:rPr lang="en-US" altLang="zh-CN"/>
              <a:t> </a:t>
            </a:r>
            <a:r>
              <a:rPr lang="en-US" altLang="zh-CN" i="1"/>
              <a:t>the</a:t>
            </a:r>
            <a:r>
              <a:rPr lang="en-US" altLang="zh-CN"/>
              <a:t> </a:t>
            </a:r>
            <a:r>
              <a:rPr lang="en-US" altLang="zh-CN" i="1"/>
              <a:t>picture.</a:t>
            </a:r>
            <a:r>
              <a:rPr lang="en-US" altLang="zh-CN"/>
              <a:t> </a:t>
            </a:r>
            <a:r>
              <a:rPr lang="en-US" altLang="zh-CN" i="1"/>
              <a:t>(Griffith</a:t>
            </a:r>
            <a:r>
              <a:rPr lang="en-US" altLang="zh-CN"/>
              <a:t> </a:t>
            </a:r>
            <a:r>
              <a:rPr lang="en-US" altLang="zh-CN" i="1"/>
              <a:t>Observatory;</a:t>
            </a:r>
            <a:r>
              <a:rPr lang="en-US" altLang="zh-CN"/>
              <a:t> </a:t>
            </a:r>
            <a:r>
              <a:rPr lang="en-US" altLang="zh-CN" i="1"/>
              <a:t>Jet</a:t>
            </a:r>
            <a:r>
              <a:rPr lang="en-US" altLang="zh-CN"/>
              <a:t> </a:t>
            </a:r>
            <a:r>
              <a:rPr lang="en-US" altLang="zh-CN" i="1"/>
              <a:t>Propulsion</a:t>
            </a:r>
            <a:r>
              <a:rPr lang="en-US" altLang="zh-CN"/>
              <a:t> </a:t>
            </a:r>
            <a:r>
              <a:rPr lang="en-US" altLang="zh-CN" i="1"/>
              <a:t>Laboratory)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05474" name="Group 2">
            <a:extLst>
              <a:ext uri="{FF2B5EF4-FFF2-40B4-BE49-F238E27FC236}">
                <a16:creationId xmlns:a16="http://schemas.microsoft.com/office/drawing/2014/main" id="{1A26CDCD-7CA3-48A5-A680-F34F99F15E04}"/>
              </a:ext>
            </a:extLst>
          </p:cNvPr>
          <p:cNvGrpSpPr>
            <a:grpSpLocks/>
          </p:cNvGrpSpPr>
          <p:nvPr/>
        </p:nvGrpSpPr>
        <p:grpSpPr bwMode="auto">
          <a:xfrm>
            <a:off x="0" y="927100"/>
            <a:ext cx="8991600" cy="4495800"/>
            <a:chOff x="0" y="584"/>
            <a:chExt cx="5664" cy="2832"/>
          </a:xfrm>
        </p:grpSpPr>
        <p:sp>
          <p:nvSpPr>
            <p:cNvPr id="105475" name="AutoShape 3">
              <a:extLst>
                <a:ext uri="{FF2B5EF4-FFF2-40B4-BE49-F238E27FC236}">
                  <a16:creationId xmlns:a16="http://schemas.microsoft.com/office/drawing/2014/main" id="{326432E0-1F06-4E94-9924-814122621E7C}"/>
                </a:ext>
              </a:extLst>
            </p:cNvPr>
            <p:cNvSpPr>
              <a:spLocks noChangeArrowheads="1"/>
            </p:cNvSpPr>
            <p:nvPr userDrawn="1"/>
          </p:nvSpPr>
          <p:spPr bwMode="auto">
            <a:xfrm>
              <a:off x="432" y="1304"/>
              <a:ext cx="4656" cy="2112"/>
            </a:xfrm>
            <a:prstGeom prst="roundRect">
              <a:avLst>
                <a:gd name="adj" fmla="val 16667"/>
              </a:avLst>
            </a:prstGeom>
            <a:noFill/>
            <a:ln w="508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a:latin typeface="Times New Roman" panose="02020603050405020304" pitchFamily="18" charset="0"/>
              </a:endParaRPr>
            </a:p>
          </p:txBody>
        </p:sp>
        <p:sp>
          <p:nvSpPr>
            <p:cNvPr id="105476" name="Rectangle 4">
              <a:extLst>
                <a:ext uri="{FF2B5EF4-FFF2-40B4-BE49-F238E27FC236}">
                  <a16:creationId xmlns:a16="http://schemas.microsoft.com/office/drawing/2014/main" id="{36552E7D-331C-46CE-A45A-2FDF07B48B53}"/>
                </a:ext>
              </a:extLst>
            </p:cNvPr>
            <p:cNvSpPr>
              <a:spLocks noChangeArrowheads="1"/>
            </p:cNvSpPr>
            <p:nvPr userDrawn="1"/>
          </p:nvSpPr>
          <p:spPr bwMode="blackWhite">
            <a:xfrm>
              <a:off x="144" y="584"/>
              <a:ext cx="4512" cy="624"/>
            </a:xfrm>
            <a:prstGeom prst="rect">
              <a:avLst/>
            </a:prstGeom>
            <a:solidFill>
              <a:schemeClr val="bg1"/>
            </a:solidFill>
            <a:ln w="5715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a:latin typeface="Times New Roman" panose="02020603050405020304" pitchFamily="18" charset="0"/>
              </a:endParaRPr>
            </a:p>
          </p:txBody>
        </p:sp>
        <p:sp>
          <p:nvSpPr>
            <p:cNvPr id="105477" name="AutoShape 5">
              <a:extLst>
                <a:ext uri="{FF2B5EF4-FFF2-40B4-BE49-F238E27FC236}">
                  <a16:creationId xmlns:a16="http://schemas.microsoft.com/office/drawing/2014/main" id="{67BECB8C-0B21-46DC-90EA-C5510D8FE768}"/>
                </a:ext>
              </a:extLst>
            </p:cNvPr>
            <p:cNvSpPr>
              <a:spLocks noChangeArrowheads="1"/>
            </p:cNvSpPr>
            <p:nvPr userDrawn="1"/>
          </p:nvSpPr>
          <p:spPr bwMode="blackWhite">
            <a:xfrm>
              <a:off x="0" y="872"/>
              <a:ext cx="5664" cy="1152"/>
            </a:xfrm>
            <a:custGeom>
              <a:avLst/>
              <a:gdLst>
                <a:gd name="G0" fmla="+- 1000 0 0"/>
                <a:gd name="G1" fmla="+- 1000 0 0"/>
                <a:gd name="G2" fmla="+- G0 0 G1"/>
                <a:gd name="G3" fmla="*/ G1 1 2"/>
                <a:gd name="G4" fmla="+- G0 0 G3"/>
                <a:gd name="T0" fmla="*/ 0 w 1000"/>
                <a:gd name="T1" fmla="*/ 0 h 1000"/>
                <a:gd name="T2" fmla="*/ 4417 w 1000"/>
                <a:gd name="T3" fmla="*/ 0 h 1000"/>
                <a:gd name="T4" fmla="*/ 4917 w 1000"/>
                <a:gd name="T5" fmla="*/ 500 h 1000"/>
                <a:gd name="T6" fmla="*/ 4417 w 1000"/>
                <a:gd name="T7" fmla="*/ 1000 h 1000"/>
                <a:gd name="T8" fmla="*/ 0 w 1000"/>
                <a:gd name="T9" fmla="*/ 1000 h 1000"/>
                <a:gd name="T10" fmla="*/ 0 w 1000"/>
                <a:gd name="T11" fmla="*/ 0 h 1000"/>
                <a:gd name="T12" fmla="*/ G4 w 1000"/>
                <a:gd name="T13" fmla="*/ G1 h 1000"/>
              </a:gdLst>
              <a:ahLst/>
              <a:cxnLst>
                <a:cxn ang="0">
                  <a:pos x="T0" y="T1"/>
                </a:cxn>
                <a:cxn ang="0">
                  <a:pos x="T2" y="T3"/>
                </a:cxn>
                <a:cxn ang="0">
                  <a:pos x="T4" y="T5"/>
                </a:cxn>
                <a:cxn ang="0">
                  <a:pos x="T6" y="T7"/>
                </a:cxn>
                <a:cxn ang="0">
                  <a:pos x="T8" y="T9"/>
                </a:cxn>
              </a:cxnLst>
              <a:rect l="T10" t="T11" r="T12" b="T13"/>
              <a:pathLst>
                <a:path w="4917" h="1000">
                  <a:moveTo>
                    <a:pt x="0" y="0"/>
                  </a:moveTo>
                  <a:lnTo>
                    <a:pt x="4417" y="0"/>
                  </a:lnTo>
                  <a:cubicBezTo>
                    <a:pt x="4693" y="0"/>
                    <a:pt x="4917" y="223"/>
                    <a:pt x="4917" y="500"/>
                  </a:cubicBezTo>
                  <a:cubicBezTo>
                    <a:pt x="4917" y="776"/>
                    <a:pt x="4693" y="1000"/>
                    <a:pt x="4417" y="1000"/>
                  </a:cubicBezTo>
                  <a:lnTo>
                    <a:pt x="0" y="100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400">
                <a:latin typeface="Times New Roman" panose="02020603050405020304" pitchFamily="18" charset="0"/>
              </a:endParaRPr>
            </a:p>
          </p:txBody>
        </p:sp>
        <p:sp>
          <p:nvSpPr>
            <p:cNvPr id="105478" name="Line 6">
              <a:extLst>
                <a:ext uri="{FF2B5EF4-FFF2-40B4-BE49-F238E27FC236}">
                  <a16:creationId xmlns:a16="http://schemas.microsoft.com/office/drawing/2014/main" id="{B04DD394-4C81-4FD3-982E-6681FD492E03}"/>
                </a:ext>
              </a:extLst>
            </p:cNvPr>
            <p:cNvSpPr>
              <a:spLocks noChangeShapeType="1"/>
            </p:cNvSpPr>
            <p:nvPr userDrawn="1"/>
          </p:nvSpPr>
          <p:spPr bwMode="auto">
            <a:xfrm>
              <a:off x="0" y="1928"/>
              <a:ext cx="5232" cy="0"/>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5479" name="Rectangle 7">
            <a:extLst>
              <a:ext uri="{FF2B5EF4-FFF2-40B4-BE49-F238E27FC236}">
                <a16:creationId xmlns:a16="http://schemas.microsoft.com/office/drawing/2014/main" id="{42944AEB-70DA-474F-A127-81B96C506F78}"/>
              </a:ext>
            </a:extLst>
          </p:cNvPr>
          <p:cNvSpPr>
            <a:spLocks noGrp="1" noChangeArrowheads="1"/>
          </p:cNvSpPr>
          <p:nvPr>
            <p:ph type="ctrTitle"/>
          </p:nvPr>
        </p:nvSpPr>
        <p:spPr>
          <a:xfrm>
            <a:off x="228600" y="1427163"/>
            <a:ext cx="8077200" cy="1609725"/>
          </a:xfrm>
        </p:spPr>
        <p:txBody>
          <a:bodyPr/>
          <a:lstStyle>
            <a:lvl1pPr>
              <a:defRPr sz="4600"/>
            </a:lvl1pPr>
          </a:lstStyle>
          <a:p>
            <a:pPr lvl="0"/>
            <a:r>
              <a:rPr lang="zh-CN" altLang="en-US" noProof="0"/>
              <a:t>单击此处编辑母版标题样式</a:t>
            </a:r>
          </a:p>
        </p:txBody>
      </p:sp>
      <p:sp>
        <p:nvSpPr>
          <p:cNvPr id="105480" name="Rectangle 8">
            <a:extLst>
              <a:ext uri="{FF2B5EF4-FFF2-40B4-BE49-F238E27FC236}">
                <a16:creationId xmlns:a16="http://schemas.microsoft.com/office/drawing/2014/main" id="{92171559-F3B9-4013-9255-FA6C371677D0}"/>
              </a:ext>
            </a:extLst>
          </p:cNvPr>
          <p:cNvSpPr>
            <a:spLocks noGrp="1" noChangeArrowheads="1"/>
          </p:cNvSpPr>
          <p:nvPr>
            <p:ph type="subTitle" idx="1"/>
          </p:nvPr>
        </p:nvSpPr>
        <p:spPr>
          <a:xfrm>
            <a:off x="1066800" y="3441700"/>
            <a:ext cx="6629400" cy="1676400"/>
          </a:xfrm>
        </p:spPr>
        <p:txBody>
          <a:bodyPr/>
          <a:lstStyle>
            <a:lvl1pPr marL="0" indent="0">
              <a:buFont typeface="Wingdings" panose="05000000000000000000" pitchFamily="2" charset="2"/>
              <a:buNone/>
              <a:defRPr/>
            </a:lvl1pPr>
          </a:lstStyle>
          <a:p>
            <a:pPr lvl="0"/>
            <a:r>
              <a:rPr lang="zh-CN" altLang="en-US" noProof="0"/>
              <a:t>单击此处编辑母版副标题样式</a:t>
            </a:r>
          </a:p>
        </p:txBody>
      </p:sp>
      <p:sp>
        <p:nvSpPr>
          <p:cNvPr id="105481" name="Rectangle 9">
            <a:extLst>
              <a:ext uri="{FF2B5EF4-FFF2-40B4-BE49-F238E27FC236}">
                <a16:creationId xmlns:a16="http://schemas.microsoft.com/office/drawing/2014/main" id="{9C33DAC6-D154-4AA3-A1A3-A2191FEAAC91}"/>
              </a:ext>
            </a:extLst>
          </p:cNvPr>
          <p:cNvSpPr>
            <a:spLocks noGrp="1" noChangeArrowheads="1"/>
          </p:cNvSpPr>
          <p:nvPr>
            <p:ph type="dt" sz="half" idx="2"/>
          </p:nvPr>
        </p:nvSpPr>
        <p:spPr>
          <a:xfrm>
            <a:off x="457200" y="6248400"/>
            <a:ext cx="2133600" cy="471488"/>
          </a:xfrm>
        </p:spPr>
        <p:txBody>
          <a:bodyPr/>
          <a:lstStyle>
            <a:lvl1pPr>
              <a:defRPr/>
            </a:lvl1pPr>
          </a:lstStyle>
          <a:p>
            <a:endParaRPr lang="en-US" altLang="zh-CN"/>
          </a:p>
        </p:txBody>
      </p:sp>
      <p:sp>
        <p:nvSpPr>
          <p:cNvPr id="105482" name="Rectangle 10">
            <a:extLst>
              <a:ext uri="{FF2B5EF4-FFF2-40B4-BE49-F238E27FC236}">
                <a16:creationId xmlns:a16="http://schemas.microsoft.com/office/drawing/2014/main" id="{9F352E25-9F3A-4123-88DA-D1F882305CB4}"/>
              </a:ext>
            </a:extLst>
          </p:cNvPr>
          <p:cNvSpPr>
            <a:spLocks noGrp="1" noChangeArrowheads="1"/>
          </p:cNvSpPr>
          <p:nvPr>
            <p:ph type="ftr" sz="quarter" idx="3"/>
          </p:nvPr>
        </p:nvSpPr>
        <p:spPr>
          <a:xfrm>
            <a:off x="3124200" y="6253163"/>
            <a:ext cx="2895600" cy="457200"/>
          </a:xfrm>
        </p:spPr>
        <p:txBody>
          <a:bodyPr/>
          <a:lstStyle>
            <a:lvl1pPr>
              <a:defRPr/>
            </a:lvl1pPr>
          </a:lstStyle>
          <a:p>
            <a:endParaRPr lang="en-US" altLang="zh-CN"/>
          </a:p>
        </p:txBody>
      </p:sp>
      <p:sp>
        <p:nvSpPr>
          <p:cNvPr id="105483" name="Rectangle 11">
            <a:extLst>
              <a:ext uri="{FF2B5EF4-FFF2-40B4-BE49-F238E27FC236}">
                <a16:creationId xmlns:a16="http://schemas.microsoft.com/office/drawing/2014/main" id="{3F4D193C-90CD-4D30-B357-5879A54E85B2}"/>
              </a:ext>
            </a:extLst>
          </p:cNvPr>
          <p:cNvSpPr>
            <a:spLocks noGrp="1" noChangeArrowheads="1"/>
          </p:cNvSpPr>
          <p:nvPr>
            <p:ph type="sldNum" sz="quarter" idx="4"/>
          </p:nvPr>
        </p:nvSpPr>
        <p:spPr>
          <a:xfrm>
            <a:off x="6553200" y="6248400"/>
            <a:ext cx="2133600" cy="471488"/>
          </a:xfrm>
        </p:spPr>
        <p:txBody>
          <a:bodyPr/>
          <a:lstStyle>
            <a:lvl1pPr>
              <a:defRPr/>
            </a:lvl1pPr>
          </a:lstStyle>
          <a:p>
            <a:fld id="{B4145216-FF29-499A-AD0B-58410532CF37}" type="slidenum">
              <a:rPr lang="en-US" altLang="zh-CN"/>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E4DC84-254A-4036-9FE3-C1EC9C7935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16F4D1A-BB58-418E-B29B-6705E32F5B9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D701A26-BF3B-4AB2-B5DF-8A700BC26CF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026AC92-6DA0-436D-A9E9-01C131041594}"/>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7B16DC9-59DC-4BDA-8E7A-DE8A9068BA40}"/>
              </a:ext>
            </a:extLst>
          </p:cNvPr>
          <p:cNvSpPr>
            <a:spLocks noGrp="1"/>
          </p:cNvSpPr>
          <p:nvPr>
            <p:ph type="sldNum" sz="quarter" idx="12"/>
          </p:nvPr>
        </p:nvSpPr>
        <p:spPr/>
        <p:txBody>
          <a:bodyPr/>
          <a:lstStyle>
            <a:lvl1pPr>
              <a:defRPr/>
            </a:lvl1pPr>
          </a:lstStyle>
          <a:p>
            <a:fld id="{B4B95103-2C58-45B6-A1BC-49365BD0BB6D}" type="slidenum">
              <a:rPr lang="en-US" altLang="zh-CN"/>
              <a:pPr/>
              <a:t>‹#›</a:t>
            </a:fld>
            <a:endParaRPr lang="en-US" altLang="zh-CN"/>
          </a:p>
        </p:txBody>
      </p:sp>
    </p:spTree>
    <p:extLst>
      <p:ext uri="{BB962C8B-B14F-4D97-AF65-F5344CB8AC3E}">
        <p14:creationId xmlns:p14="http://schemas.microsoft.com/office/powerpoint/2010/main" val="4182017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C5C741C-62AD-4DF1-9B9E-1A7D1220D2D2}"/>
              </a:ext>
            </a:extLst>
          </p:cNvPr>
          <p:cNvSpPr>
            <a:spLocks noGrp="1"/>
          </p:cNvSpPr>
          <p:nvPr>
            <p:ph type="title" orient="vert"/>
          </p:nvPr>
        </p:nvSpPr>
        <p:spPr>
          <a:xfrm>
            <a:off x="6450013" y="228600"/>
            <a:ext cx="2084387" cy="57912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FE930E4-44EB-4C5D-B07C-4E86C8A71DF6}"/>
              </a:ext>
            </a:extLst>
          </p:cNvPr>
          <p:cNvSpPr>
            <a:spLocks noGrp="1"/>
          </p:cNvSpPr>
          <p:nvPr>
            <p:ph type="body" orient="vert" idx="1"/>
          </p:nvPr>
        </p:nvSpPr>
        <p:spPr>
          <a:xfrm>
            <a:off x="195263" y="228600"/>
            <a:ext cx="6102350" cy="57912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5F881A7-0F3B-42E7-A069-56497311D93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8CA068-C087-4859-B3C1-0FADB4CE77A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F15A95A0-A685-4A5C-8F3C-4C1A414473A4}"/>
              </a:ext>
            </a:extLst>
          </p:cNvPr>
          <p:cNvSpPr>
            <a:spLocks noGrp="1"/>
          </p:cNvSpPr>
          <p:nvPr>
            <p:ph type="sldNum" sz="quarter" idx="12"/>
          </p:nvPr>
        </p:nvSpPr>
        <p:spPr/>
        <p:txBody>
          <a:bodyPr/>
          <a:lstStyle>
            <a:lvl1pPr>
              <a:defRPr/>
            </a:lvl1pPr>
          </a:lstStyle>
          <a:p>
            <a:fld id="{9F569C30-0AB7-4F86-80EA-B159AD6ECF51}" type="slidenum">
              <a:rPr lang="en-US" altLang="zh-CN"/>
              <a:pPr/>
              <a:t>‹#›</a:t>
            </a:fld>
            <a:endParaRPr lang="en-US" altLang="zh-CN"/>
          </a:p>
        </p:txBody>
      </p:sp>
    </p:spTree>
    <p:extLst>
      <p:ext uri="{BB962C8B-B14F-4D97-AF65-F5344CB8AC3E}">
        <p14:creationId xmlns:p14="http://schemas.microsoft.com/office/powerpoint/2010/main" val="3012246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A791C-E025-490A-9F0A-ED3D7C7A37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FDFCF9-5A37-429D-81E4-8A32AFA53FD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1634C58-A7B2-4D3C-9060-DD3B14BBA38D}"/>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5F370D49-15C1-47C0-A9EF-AF2B95111C7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10596A32-F4BC-40F8-B0D8-803A729AF74E}"/>
              </a:ext>
            </a:extLst>
          </p:cNvPr>
          <p:cNvSpPr>
            <a:spLocks noGrp="1"/>
          </p:cNvSpPr>
          <p:nvPr>
            <p:ph type="sldNum" sz="quarter" idx="12"/>
          </p:nvPr>
        </p:nvSpPr>
        <p:spPr/>
        <p:txBody>
          <a:bodyPr/>
          <a:lstStyle>
            <a:lvl1pPr>
              <a:defRPr/>
            </a:lvl1pPr>
          </a:lstStyle>
          <a:p>
            <a:fld id="{935D0EAD-0814-4BF6-8698-6A39FEB65C31}" type="slidenum">
              <a:rPr lang="en-US" altLang="zh-CN"/>
              <a:pPr/>
              <a:t>‹#›</a:t>
            </a:fld>
            <a:endParaRPr lang="en-US" altLang="zh-CN"/>
          </a:p>
        </p:txBody>
      </p:sp>
    </p:spTree>
    <p:extLst>
      <p:ext uri="{BB962C8B-B14F-4D97-AF65-F5344CB8AC3E}">
        <p14:creationId xmlns:p14="http://schemas.microsoft.com/office/powerpoint/2010/main" val="3822756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C48A3-D22A-4A6D-A746-CA5F49DF41A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AC28BE1-B07F-4658-965A-238A1D25175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a:extLst>
              <a:ext uri="{FF2B5EF4-FFF2-40B4-BE49-F238E27FC236}">
                <a16:creationId xmlns:a16="http://schemas.microsoft.com/office/drawing/2014/main" id="{749CB7D3-C24B-4782-A2DB-D31627230952}"/>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2875AFA-EF05-403C-A8E1-A0ABE52C069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ED595DA-AF80-4C13-B486-D5B0E03AFD30}"/>
              </a:ext>
            </a:extLst>
          </p:cNvPr>
          <p:cNvSpPr>
            <a:spLocks noGrp="1"/>
          </p:cNvSpPr>
          <p:nvPr>
            <p:ph type="sldNum" sz="quarter" idx="12"/>
          </p:nvPr>
        </p:nvSpPr>
        <p:spPr/>
        <p:txBody>
          <a:bodyPr/>
          <a:lstStyle>
            <a:lvl1pPr>
              <a:defRPr/>
            </a:lvl1pPr>
          </a:lstStyle>
          <a:p>
            <a:fld id="{0DC66F38-0677-404B-A90C-0BE2295EE027}" type="slidenum">
              <a:rPr lang="en-US" altLang="zh-CN"/>
              <a:pPr/>
              <a:t>‹#›</a:t>
            </a:fld>
            <a:endParaRPr lang="en-US" altLang="zh-CN"/>
          </a:p>
        </p:txBody>
      </p:sp>
    </p:spTree>
    <p:extLst>
      <p:ext uri="{BB962C8B-B14F-4D97-AF65-F5344CB8AC3E}">
        <p14:creationId xmlns:p14="http://schemas.microsoft.com/office/powerpoint/2010/main" val="1574582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67C992-ED41-4856-BD96-D702F9E293C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6128E6-0B82-4833-87ED-10BDA470F261}"/>
              </a:ext>
            </a:extLst>
          </p:cNvPr>
          <p:cNvSpPr>
            <a:spLocks noGrp="1"/>
          </p:cNvSpPr>
          <p:nvPr>
            <p:ph sz="half" idx="1"/>
          </p:nvPr>
        </p:nvSpPr>
        <p:spPr>
          <a:xfrm>
            <a:off x="609600" y="1600200"/>
            <a:ext cx="3886200" cy="4419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92C75D4-647C-4611-9C94-4EE9CDB81D94}"/>
              </a:ext>
            </a:extLst>
          </p:cNvPr>
          <p:cNvSpPr>
            <a:spLocks noGrp="1"/>
          </p:cNvSpPr>
          <p:nvPr>
            <p:ph sz="half" idx="2"/>
          </p:nvPr>
        </p:nvSpPr>
        <p:spPr>
          <a:xfrm>
            <a:off x="4648200" y="1600200"/>
            <a:ext cx="3886200" cy="44196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E2F988D7-CE30-427A-815E-0DE92597936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980963B-7A4E-4A3A-A20D-F55B221FCE8D}"/>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9EDEAC0-EBE5-4F4D-89BA-209EC82925A1}"/>
              </a:ext>
            </a:extLst>
          </p:cNvPr>
          <p:cNvSpPr>
            <a:spLocks noGrp="1"/>
          </p:cNvSpPr>
          <p:nvPr>
            <p:ph type="sldNum" sz="quarter" idx="12"/>
          </p:nvPr>
        </p:nvSpPr>
        <p:spPr/>
        <p:txBody>
          <a:bodyPr/>
          <a:lstStyle>
            <a:lvl1pPr>
              <a:defRPr/>
            </a:lvl1pPr>
          </a:lstStyle>
          <a:p>
            <a:fld id="{36BAE5C0-6080-489C-BF1E-F7157C0EB945}" type="slidenum">
              <a:rPr lang="en-US" altLang="zh-CN"/>
              <a:pPr/>
              <a:t>‹#›</a:t>
            </a:fld>
            <a:endParaRPr lang="en-US" altLang="zh-CN"/>
          </a:p>
        </p:txBody>
      </p:sp>
    </p:spTree>
    <p:extLst>
      <p:ext uri="{BB962C8B-B14F-4D97-AF65-F5344CB8AC3E}">
        <p14:creationId xmlns:p14="http://schemas.microsoft.com/office/powerpoint/2010/main" val="2713636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683DA1-6DEE-4078-BE73-023F509D1309}"/>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260A876-8007-4C65-BD21-25F8505B3E7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8108DE2-C0CD-4A5B-B851-88E11A697D64}"/>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65A03664-8EB4-4637-A43A-6AB5C6F1931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9319111-9D55-4BC3-9F48-FCF220FBB8AF}"/>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761AC26-C221-4A06-9211-104C8ADF341B}"/>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FD81D1A2-615A-4D61-8E24-5F341DC349A8}"/>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1A63FA4E-71AB-4436-8DAD-4F5016BE9EBF}"/>
              </a:ext>
            </a:extLst>
          </p:cNvPr>
          <p:cNvSpPr>
            <a:spLocks noGrp="1"/>
          </p:cNvSpPr>
          <p:nvPr>
            <p:ph type="sldNum" sz="quarter" idx="12"/>
          </p:nvPr>
        </p:nvSpPr>
        <p:spPr/>
        <p:txBody>
          <a:bodyPr/>
          <a:lstStyle>
            <a:lvl1pPr>
              <a:defRPr/>
            </a:lvl1pPr>
          </a:lstStyle>
          <a:p>
            <a:fld id="{D7CC848C-CA5F-4FB7-ADCF-3FB804B864D2}" type="slidenum">
              <a:rPr lang="en-US" altLang="zh-CN"/>
              <a:pPr/>
              <a:t>‹#›</a:t>
            </a:fld>
            <a:endParaRPr lang="en-US" altLang="zh-CN"/>
          </a:p>
        </p:txBody>
      </p:sp>
    </p:spTree>
    <p:extLst>
      <p:ext uri="{BB962C8B-B14F-4D97-AF65-F5344CB8AC3E}">
        <p14:creationId xmlns:p14="http://schemas.microsoft.com/office/powerpoint/2010/main" val="1012379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2C4C8-2C82-4AEA-85C3-703C59C658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B945251-50BF-4C0E-9FA7-82A5D01FAA3F}"/>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EB0A8603-1B8C-464B-9E59-B2CDCFFBBE55}"/>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6401F4F4-7705-4B41-AC29-A380A6C8C9A2}"/>
              </a:ext>
            </a:extLst>
          </p:cNvPr>
          <p:cNvSpPr>
            <a:spLocks noGrp="1"/>
          </p:cNvSpPr>
          <p:nvPr>
            <p:ph type="sldNum" sz="quarter" idx="12"/>
          </p:nvPr>
        </p:nvSpPr>
        <p:spPr/>
        <p:txBody>
          <a:bodyPr/>
          <a:lstStyle>
            <a:lvl1pPr>
              <a:defRPr/>
            </a:lvl1pPr>
          </a:lstStyle>
          <a:p>
            <a:fld id="{F11C2A37-3DE0-48F5-A803-22545B12D920}" type="slidenum">
              <a:rPr lang="en-US" altLang="zh-CN"/>
              <a:pPr/>
              <a:t>‹#›</a:t>
            </a:fld>
            <a:endParaRPr lang="en-US" altLang="zh-CN"/>
          </a:p>
        </p:txBody>
      </p:sp>
    </p:spTree>
    <p:extLst>
      <p:ext uri="{BB962C8B-B14F-4D97-AF65-F5344CB8AC3E}">
        <p14:creationId xmlns:p14="http://schemas.microsoft.com/office/powerpoint/2010/main" val="1428544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09CA8C-5840-4060-987B-630C320499D6}"/>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8391B422-CA45-4039-9989-23AC7590A908}"/>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B409FEA8-5625-46AD-B41C-10C08EFBFD74}"/>
              </a:ext>
            </a:extLst>
          </p:cNvPr>
          <p:cNvSpPr>
            <a:spLocks noGrp="1"/>
          </p:cNvSpPr>
          <p:nvPr>
            <p:ph type="sldNum" sz="quarter" idx="12"/>
          </p:nvPr>
        </p:nvSpPr>
        <p:spPr/>
        <p:txBody>
          <a:bodyPr/>
          <a:lstStyle>
            <a:lvl1pPr>
              <a:defRPr/>
            </a:lvl1pPr>
          </a:lstStyle>
          <a:p>
            <a:fld id="{64E6D200-B128-4BED-A71D-057F100C8814}" type="slidenum">
              <a:rPr lang="en-US" altLang="zh-CN"/>
              <a:pPr/>
              <a:t>‹#›</a:t>
            </a:fld>
            <a:endParaRPr lang="en-US" altLang="zh-CN"/>
          </a:p>
        </p:txBody>
      </p:sp>
    </p:spTree>
    <p:extLst>
      <p:ext uri="{BB962C8B-B14F-4D97-AF65-F5344CB8AC3E}">
        <p14:creationId xmlns:p14="http://schemas.microsoft.com/office/powerpoint/2010/main" val="2900464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3C926D-551E-4F5C-A7BE-F742136F91C8}"/>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2A26D2A-F1BD-4567-BE35-99CAC2487561}"/>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FCE8A124-D49C-488E-B271-00073D68736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B44E9B4-3A09-455B-9607-E5B3385D15A3}"/>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78C02C9-0ECC-43A0-A258-1A6C00EB7059}"/>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A922F76-F66B-412C-B3C0-3201CD796F4A}"/>
              </a:ext>
            </a:extLst>
          </p:cNvPr>
          <p:cNvSpPr>
            <a:spLocks noGrp="1"/>
          </p:cNvSpPr>
          <p:nvPr>
            <p:ph type="sldNum" sz="quarter" idx="12"/>
          </p:nvPr>
        </p:nvSpPr>
        <p:spPr/>
        <p:txBody>
          <a:bodyPr/>
          <a:lstStyle>
            <a:lvl1pPr>
              <a:defRPr/>
            </a:lvl1pPr>
          </a:lstStyle>
          <a:p>
            <a:fld id="{2F73B535-2773-48F9-8AFF-A71DCCA65C0A}" type="slidenum">
              <a:rPr lang="en-US" altLang="zh-CN"/>
              <a:pPr/>
              <a:t>‹#›</a:t>
            </a:fld>
            <a:endParaRPr lang="en-US" altLang="zh-CN"/>
          </a:p>
        </p:txBody>
      </p:sp>
    </p:spTree>
    <p:extLst>
      <p:ext uri="{BB962C8B-B14F-4D97-AF65-F5344CB8AC3E}">
        <p14:creationId xmlns:p14="http://schemas.microsoft.com/office/powerpoint/2010/main" val="1443079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369A9C-785E-4357-B3EA-C094C7FA9E3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D524AF9-A047-446A-9D87-4DE395B3E6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BD3193B-71A6-43FA-B09A-F48DB40B683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B63B025-FECA-497D-A116-03D57DBF5BA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EB2DB753-752A-470E-BE35-DDAADC051EFA}"/>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70FA66E7-89DC-45E6-81FB-B87496970D06}"/>
              </a:ext>
            </a:extLst>
          </p:cNvPr>
          <p:cNvSpPr>
            <a:spLocks noGrp="1"/>
          </p:cNvSpPr>
          <p:nvPr>
            <p:ph type="sldNum" sz="quarter" idx="12"/>
          </p:nvPr>
        </p:nvSpPr>
        <p:spPr/>
        <p:txBody>
          <a:bodyPr/>
          <a:lstStyle>
            <a:lvl1pPr>
              <a:defRPr/>
            </a:lvl1pPr>
          </a:lstStyle>
          <a:p>
            <a:fld id="{F089D0D8-35C6-49E2-B467-0FFE0E0BB6F8}" type="slidenum">
              <a:rPr lang="en-US" altLang="zh-CN"/>
              <a:pPr/>
              <a:t>‹#›</a:t>
            </a:fld>
            <a:endParaRPr lang="en-US" altLang="zh-CN"/>
          </a:p>
        </p:txBody>
      </p:sp>
    </p:spTree>
    <p:extLst>
      <p:ext uri="{BB962C8B-B14F-4D97-AF65-F5344CB8AC3E}">
        <p14:creationId xmlns:p14="http://schemas.microsoft.com/office/powerpoint/2010/main" val="1611202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104450" name="Group 2">
            <a:extLst>
              <a:ext uri="{FF2B5EF4-FFF2-40B4-BE49-F238E27FC236}">
                <a16:creationId xmlns:a16="http://schemas.microsoft.com/office/drawing/2014/main" id="{421D25FA-FE5C-408D-9378-DF37E4B59143}"/>
              </a:ext>
            </a:extLst>
          </p:cNvPr>
          <p:cNvGrpSpPr>
            <a:grpSpLocks/>
          </p:cNvGrpSpPr>
          <p:nvPr/>
        </p:nvGrpSpPr>
        <p:grpSpPr bwMode="auto">
          <a:xfrm>
            <a:off x="0" y="152400"/>
            <a:ext cx="8686800" cy="6096000"/>
            <a:chOff x="0" y="96"/>
            <a:chExt cx="5472" cy="3840"/>
          </a:xfrm>
        </p:grpSpPr>
        <p:sp>
          <p:nvSpPr>
            <p:cNvPr id="104451" name="AutoShape 3">
              <a:extLst>
                <a:ext uri="{FF2B5EF4-FFF2-40B4-BE49-F238E27FC236}">
                  <a16:creationId xmlns:a16="http://schemas.microsoft.com/office/drawing/2014/main" id="{1B7F76F0-4646-4309-9ED7-C064CAE253A2}"/>
                </a:ext>
              </a:extLst>
            </p:cNvPr>
            <p:cNvSpPr>
              <a:spLocks noChangeArrowheads="1"/>
            </p:cNvSpPr>
            <p:nvPr/>
          </p:nvSpPr>
          <p:spPr bwMode="auto">
            <a:xfrm>
              <a:off x="240" y="336"/>
              <a:ext cx="5232" cy="3600"/>
            </a:xfrm>
            <a:prstGeom prst="roundRect">
              <a:avLst>
                <a:gd name="adj" fmla="val 13727"/>
              </a:avLst>
            </a:prstGeom>
            <a:noFill/>
            <a:ln w="508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a:latin typeface="Times New Roman" panose="02020603050405020304" pitchFamily="18" charset="0"/>
              </a:endParaRPr>
            </a:p>
          </p:txBody>
        </p:sp>
        <p:sp>
          <p:nvSpPr>
            <p:cNvPr id="104452" name="AutoShape 4">
              <a:extLst>
                <a:ext uri="{FF2B5EF4-FFF2-40B4-BE49-F238E27FC236}">
                  <a16:creationId xmlns:a16="http://schemas.microsoft.com/office/drawing/2014/main" id="{48E255E4-ADAE-4278-823C-FE18326E51BA}"/>
                </a:ext>
              </a:extLst>
            </p:cNvPr>
            <p:cNvSpPr>
              <a:spLocks noChangeArrowheads="1"/>
            </p:cNvSpPr>
            <p:nvPr/>
          </p:nvSpPr>
          <p:spPr bwMode="blackWhite">
            <a:xfrm>
              <a:off x="0" y="96"/>
              <a:ext cx="5376" cy="768"/>
            </a:xfrm>
            <a:custGeom>
              <a:avLst/>
              <a:gdLst>
                <a:gd name="G0" fmla="+- 1000 0 0"/>
                <a:gd name="G1" fmla="+- 1000 0 0"/>
                <a:gd name="G2" fmla="+- G0 0 G1"/>
                <a:gd name="G3" fmla="*/ G1 1 2"/>
                <a:gd name="G4" fmla="+- G0 0 G3"/>
                <a:gd name="T0" fmla="*/ 0 w 1000"/>
                <a:gd name="T1" fmla="*/ 0 h 1000"/>
                <a:gd name="T2" fmla="*/ 6500 w 1000"/>
                <a:gd name="T3" fmla="*/ 0 h 1000"/>
                <a:gd name="T4" fmla="*/ 7000 w 1000"/>
                <a:gd name="T5" fmla="*/ 500 h 1000"/>
                <a:gd name="T6" fmla="*/ 6500 w 1000"/>
                <a:gd name="T7" fmla="*/ 1000 h 1000"/>
                <a:gd name="T8" fmla="*/ 0 w 1000"/>
                <a:gd name="T9" fmla="*/ 1000 h 1000"/>
                <a:gd name="T10" fmla="*/ 0 w 1000"/>
                <a:gd name="T11" fmla="*/ 0 h 1000"/>
                <a:gd name="T12" fmla="*/ G4 w 1000"/>
                <a:gd name="T13" fmla="*/ G1 h 1000"/>
              </a:gdLst>
              <a:ahLst/>
              <a:cxnLst>
                <a:cxn ang="0">
                  <a:pos x="T0" y="T1"/>
                </a:cxn>
                <a:cxn ang="0">
                  <a:pos x="T2" y="T3"/>
                </a:cxn>
                <a:cxn ang="0">
                  <a:pos x="T4" y="T5"/>
                </a:cxn>
                <a:cxn ang="0">
                  <a:pos x="T6" y="T7"/>
                </a:cxn>
                <a:cxn ang="0">
                  <a:pos x="T8" y="T9"/>
                </a:cxn>
              </a:cxnLst>
              <a:rect l="T10" t="T11" r="T12" b="T13"/>
              <a:pathLst>
                <a:path w="7000" h="1000">
                  <a:moveTo>
                    <a:pt x="0" y="0"/>
                  </a:moveTo>
                  <a:lnTo>
                    <a:pt x="6500" y="0"/>
                  </a:lnTo>
                  <a:cubicBezTo>
                    <a:pt x="6776" y="0"/>
                    <a:pt x="7000" y="223"/>
                    <a:pt x="7000" y="500"/>
                  </a:cubicBezTo>
                  <a:cubicBezTo>
                    <a:pt x="7000" y="776"/>
                    <a:pt x="6776" y="1000"/>
                    <a:pt x="6500" y="1000"/>
                  </a:cubicBezTo>
                  <a:lnTo>
                    <a:pt x="0" y="100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2400">
                <a:latin typeface="Times New Roman" panose="02020603050405020304" pitchFamily="18" charset="0"/>
              </a:endParaRPr>
            </a:p>
          </p:txBody>
        </p:sp>
        <p:sp>
          <p:nvSpPr>
            <p:cNvPr id="104453" name="Line 5">
              <a:extLst>
                <a:ext uri="{FF2B5EF4-FFF2-40B4-BE49-F238E27FC236}">
                  <a16:creationId xmlns:a16="http://schemas.microsoft.com/office/drawing/2014/main" id="{956538E9-7426-4391-98AD-33CC99ED0185}"/>
                </a:ext>
              </a:extLst>
            </p:cNvPr>
            <p:cNvSpPr>
              <a:spLocks noChangeShapeType="1"/>
            </p:cNvSpPr>
            <p:nvPr/>
          </p:nvSpPr>
          <p:spPr bwMode="auto">
            <a:xfrm>
              <a:off x="0" y="768"/>
              <a:ext cx="5088"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4454" name="Rectangle 6">
            <a:extLst>
              <a:ext uri="{FF2B5EF4-FFF2-40B4-BE49-F238E27FC236}">
                <a16:creationId xmlns:a16="http://schemas.microsoft.com/office/drawing/2014/main" id="{C99B19C6-787A-4A82-B9DB-D8FD5C990E5E}"/>
              </a:ext>
            </a:extLst>
          </p:cNvPr>
          <p:cNvSpPr>
            <a:spLocks noGrp="1" noChangeArrowheads="1"/>
          </p:cNvSpPr>
          <p:nvPr>
            <p:ph type="title"/>
          </p:nvPr>
        </p:nvSpPr>
        <p:spPr bwMode="auto">
          <a:xfrm>
            <a:off x="195263" y="228600"/>
            <a:ext cx="801528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4455" name="Rectangle 7">
            <a:extLst>
              <a:ext uri="{FF2B5EF4-FFF2-40B4-BE49-F238E27FC236}">
                <a16:creationId xmlns:a16="http://schemas.microsoft.com/office/drawing/2014/main" id="{BD348AF3-073E-4C5E-A1B0-84284A117D6F}"/>
              </a:ext>
            </a:extLst>
          </p:cNvPr>
          <p:cNvSpPr>
            <a:spLocks noGrp="1" noChangeArrowheads="1"/>
          </p:cNvSpPr>
          <p:nvPr>
            <p:ph type="body" idx="1"/>
          </p:nvPr>
        </p:nvSpPr>
        <p:spPr bwMode="auto">
          <a:xfrm>
            <a:off x="609600" y="1600200"/>
            <a:ext cx="7924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456" name="Rectangle 8">
            <a:extLst>
              <a:ext uri="{FF2B5EF4-FFF2-40B4-BE49-F238E27FC236}">
                <a16:creationId xmlns:a16="http://schemas.microsoft.com/office/drawing/2014/main" id="{F2304BAB-7C62-4EF6-AF45-91F271ABBEFD}"/>
              </a:ext>
            </a:extLst>
          </p:cNvPr>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104457" name="Rectangle 9">
            <a:extLst>
              <a:ext uri="{FF2B5EF4-FFF2-40B4-BE49-F238E27FC236}">
                <a16:creationId xmlns:a16="http://schemas.microsoft.com/office/drawing/2014/main" id="{1EF99648-EB27-4AB4-A713-3F52B1330B8D}"/>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vl1pPr>
          </a:lstStyle>
          <a:p>
            <a:endParaRPr lang="en-US" altLang="zh-CN"/>
          </a:p>
        </p:txBody>
      </p:sp>
      <p:sp>
        <p:nvSpPr>
          <p:cNvPr id="104458" name="Rectangle 10">
            <a:extLst>
              <a:ext uri="{FF2B5EF4-FFF2-40B4-BE49-F238E27FC236}">
                <a16:creationId xmlns:a16="http://schemas.microsoft.com/office/drawing/2014/main" id="{C9B34B77-B8BB-422C-9603-F0C94055B088}"/>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Black" panose="020B0A04020102020204" pitchFamily="34" charset="0"/>
              </a:defRPr>
            </a:lvl1pPr>
          </a:lstStyle>
          <a:p>
            <a:fld id="{272803F0-8B1A-4489-ACEA-65B48744C073}"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l" rtl="0" fontAlgn="base">
        <a:spcBef>
          <a:spcPct val="0"/>
        </a:spcBef>
        <a:spcAft>
          <a:spcPct val="0"/>
        </a:spcAft>
        <a:defRPr sz="4200" kern="1200">
          <a:solidFill>
            <a:schemeClr val="tx2"/>
          </a:solidFill>
          <a:latin typeface="+mj-lt"/>
          <a:ea typeface="+mj-ea"/>
          <a:cs typeface="+mj-cs"/>
        </a:defRPr>
      </a:lvl1pPr>
      <a:lvl2pPr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2pPr>
      <a:lvl3pPr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3pPr>
      <a:lvl4pPr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4pPr>
      <a:lvl5pPr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lr>
          <a:schemeClr val="hlink"/>
        </a:buClr>
        <a:buSzPct val="80000"/>
        <a:buFont typeface="Wingdings" panose="05000000000000000000" pitchFamily="2" charset="2"/>
        <a:buChar char="l"/>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1"/>
        </a:buClr>
        <a:buSzPct val="70000"/>
        <a:buFont typeface="Wingdings" panose="05000000000000000000" pitchFamily="2" charset="2"/>
        <a:buChar char="l"/>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l"/>
        <a:defRPr sz="2400" kern="1200">
          <a:solidFill>
            <a:schemeClr val="tx1"/>
          </a:solidFill>
          <a:latin typeface="+mn-lt"/>
          <a:ea typeface="+mn-ea"/>
          <a:cs typeface="+mn-cs"/>
        </a:defRPr>
      </a:lvl3pPr>
      <a:lvl4pPr marL="1600200" indent="-228600" algn="l" rtl="0" fontAlgn="base">
        <a:spcBef>
          <a:spcPct val="20000"/>
        </a:spcBef>
        <a:spcAft>
          <a:spcPct val="0"/>
        </a:spcAft>
        <a:buClr>
          <a:schemeClr val="hlink"/>
        </a:buClr>
        <a:buSzPct val="60000"/>
        <a:buFont typeface="Wingdings" panose="05000000000000000000" pitchFamily="2" charset="2"/>
        <a:buChar char="l"/>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SzPct val="40000"/>
        <a:buFont typeface="Wingdings" panose="05000000000000000000" pitchFamily="2" charset="2"/>
        <a:buChar char="l"/>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slide" Target="slide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slide" Target="slide5.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slide" Target="slide5.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slide" Target="slide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0.jpeg"/><Relationship Id="rId4" Type="http://schemas.openxmlformats.org/officeDocument/2006/relationships/slide" Target="slide5.xml"/></Relationships>
</file>

<file path=ppt/slides/_rels/slide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slide" Target="slide5.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slide" Target="slide5.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slide" Target="slide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8.png"/><Relationship Id="rId5" Type="http://schemas.openxmlformats.org/officeDocument/2006/relationships/slide" Target="slide7.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slide" Target="slide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slide" Target="slide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12.xml"/><Relationship Id="rId7" Type="http://schemas.openxmlformats.org/officeDocument/2006/relationships/slide" Target="slide17.xml"/><Relationship Id="rId2" Type="http://schemas.openxmlformats.org/officeDocument/2006/relationships/slide" Target="slide11.xml"/><Relationship Id="rId1" Type="http://schemas.openxmlformats.org/officeDocument/2006/relationships/slideLayout" Target="../slideLayouts/slideLayout7.xml"/><Relationship Id="rId6" Type="http://schemas.openxmlformats.org/officeDocument/2006/relationships/slide" Target="slide16.xml"/><Relationship Id="rId11" Type="http://schemas.openxmlformats.org/officeDocument/2006/relationships/slide" Target="slide22.xml"/><Relationship Id="rId5" Type="http://schemas.openxmlformats.org/officeDocument/2006/relationships/hyperlink" Target="&#31532;5&#31456;.ppt#14. &#24187;&#28783;&#29255; 14" TargetMode="External"/><Relationship Id="rId10" Type="http://schemas.openxmlformats.org/officeDocument/2006/relationships/slide" Target="slide21.xml"/><Relationship Id="rId4" Type="http://schemas.openxmlformats.org/officeDocument/2006/relationships/slide" Target="slide13.xml"/><Relationship Id="rId9" Type="http://schemas.openxmlformats.org/officeDocument/2006/relationships/slide" Target="slide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slide" Target="slide25.xml"/><Relationship Id="rId7" Type="http://schemas.openxmlformats.org/officeDocument/2006/relationships/slide" Target="slide32.xml"/><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slide" Target="slide29.xml"/><Relationship Id="rId5" Type="http://schemas.openxmlformats.org/officeDocument/2006/relationships/slide" Target="slide27.xml"/><Relationship Id="rId4" Type="http://schemas.openxmlformats.org/officeDocument/2006/relationships/slide" Target="slide26.xml"/></Relationships>
</file>

<file path=ppt/slides/_rels/slide8.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5" name="Rectangle 3">
            <a:extLst>
              <a:ext uri="{FF2B5EF4-FFF2-40B4-BE49-F238E27FC236}">
                <a16:creationId xmlns:a16="http://schemas.microsoft.com/office/drawing/2014/main" id="{46737155-0CD7-486C-A5D9-9AA5A3E0C1B9}"/>
              </a:ext>
            </a:extLst>
          </p:cNvPr>
          <p:cNvSpPr>
            <a:spLocks noGrp="1" noChangeArrowheads="1"/>
          </p:cNvSpPr>
          <p:nvPr>
            <p:ph type="title"/>
          </p:nvPr>
        </p:nvSpPr>
        <p:spPr>
          <a:xfrm>
            <a:off x="468313" y="476250"/>
            <a:ext cx="8382000" cy="914400"/>
          </a:xfrm>
        </p:spPr>
        <p:txBody>
          <a:bodyPr/>
          <a:lstStyle/>
          <a:p>
            <a:r>
              <a:rPr lang="en-US" altLang="zh-CN"/>
              <a:t> </a:t>
            </a:r>
            <a:r>
              <a:rPr lang="zh-CN" altLang="en-US"/>
              <a:t>第 </a:t>
            </a:r>
            <a:r>
              <a:rPr lang="en-US" altLang="zh-CN"/>
              <a:t>5</a:t>
            </a:r>
            <a:r>
              <a:rPr lang="zh-CN" altLang="en-US"/>
              <a:t>章 </a:t>
            </a:r>
            <a:r>
              <a:rPr lang="zh-CN" altLang="en-US" b="1"/>
              <a:t>天文观测工具与手段 </a:t>
            </a:r>
          </a:p>
        </p:txBody>
      </p:sp>
      <p:sp>
        <p:nvSpPr>
          <p:cNvPr id="3076" name="Rectangle 4">
            <a:extLst>
              <a:ext uri="{FF2B5EF4-FFF2-40B4-BE49-F238E27FC236}">
                <a16:creationId xmlns:a16="http://schemas.microsoft.com/office/drawing/2014/main" id="{33304FE9-45CB-4D44-8A2F-B9B8C482419B}"/>
              </a:ext>
            </a:extLst>
          </p:cNvPr>
          <p:cNvSpPr>
            <a:spLocks noGrp="1" noChangeArrowheads="1"/>
          </p:cNvSpPr>
          <p:nvPr>
            <p:ph type="body" idx="1"/>
          </p:nvPr>
        </p:nvSpPr>
        <p:spPr>
          <a:xfrm>
            <a:off x="468313" y="1557338"/>
            <a:ext cx="8388350" cy="2663825"/>
          </a:xfrm>
        </p:spPr>
        <p:txBody>
          <a:bodyPr/>
          <a:lstStyle/>
          <a:p>
            <a:pPr>
              <a:lnSpc>
                <a:spcPct val="90000"/>
              </a:lnSpc>
              <a:buFont typeface="Wingdings" panose="05000000000000000000" pitchFamily="2" charset="2"/>
              <a:buNone/>
            </a:pPr>
            <a:r>
              <a:rPr lang="en-US" altLang="zh-CN" sz="2800" b="1"/>
              <a:t>§5.1  </a:t>
            </a:r>
            <a:r>
              <a:rPr lang="zh-CN" altLang="en-US" sz="2800" b="1"/>
              <a:t>获得宇宙信息的渠道  </a:t>
            </a:r>
          </a:p>
          <a:p>
            <a:pPr lvl="1">
              <a:lnSpc>
                <a:spcPct val="90000"/>
              </a:lnSpc>
              <a:buFont typeface="Wingdings" panose="05000000000000000000" pitchFamily="2" charset="2"/>
              <a:buNone/>
            </a:pPr>
            <a:r>
              <a:rPr lang="zh-CN" altLang="en-US" sz="2400" b="1"/>
              <a:t>一、来自宇宙的信息 </a:t>
            </a:r>
          </a:p>
          <a:p>
            <a:pPr lvl="1">
              <a:lnSpc>
                <a:spcPct val="90000"/>
              </a:lnSpc>
              <a:buFont typeface="Wingdings" panose="05000000000000000000" pitchFamily="2" charset="2"/>
              <a:buNone/>
            </a:pPr>
            <a:r>
              <a:rPr lang="zh-CN" altLang="en-US" sz="2400" b="1"/>
              <a:t>      </a:t>
            </a:r>
            <a:r>
              <a:rPr lang="zh-CN" altLang="en-US" sz="2400" b="1">
                <a:hlinkClick r:id="rId2" action="ppaction://hlinksldjump"/>
              </a:rPr>
              <a:t>电磁波</a:t>
            </a:r>
            <a:endParaRPr lang="zh-CN" altLang="en-US" sz="2400" b="1"/>
          </a:p>
          <a:p>
            <a:pPr lvl="1">
              <a:lnSpc>
                <a:spcPct val="90000"/>
              </a:lnSpc>
              <a:buFont typeface="Wingdings" panose="05000000000000000000" pitchFamily="2" charset="2"/>
              <a:buNone/>
            </a:pPr>
            <a:r>
              <a:rPr lang="zh-CN" altLang="en-US" sz="2400" b="1"/>
              <a:t>      宇宙射线</a:t>
            </a:r>
          </a:p>
          <a:p>
            <a:pPr lvl="1">
              <a:lnSpc>
                <a:spcPct val="90000"/>
              </a:lnSpc>
              <a:buFont typeface="Wingdings" panose="05000000000000000000" pitchFamily="2" charset="2"/>
              <a:buNone/>
            </a:pPr>
            <a:r>
              <a:rPr lang="zh-CN" altLang="en-US" sz="2400" b="1"/>
              <a:t>      中微子</a:t>
            </a:r>
          </a:p>
          <a:p>
            <a:pPr lvl="1">
              <a:lnSpc>
                <a:spcPct val="90000"/>
              </a:lnSpc>
              <a:buFont typeface="Wingdings" panose="05000000000000000000" pitchFamily="2" charset="2"/>
              <a:buNone/>
            </a:pPr>
            <a:r>
              <a:rPr lang="zh-CN" altLang="en-US" sz="2400" b="1"/>
              <a:t>      引力波</a:t>
            </a:r>
          </a:p>
          <a:p>
            <a:pPr lvl="1">
              <a:lnSpc>
                <a:spcPct val="90000"/>
              </a:lnSpc>
              <a:buFont typeface="Wingdings" panose="05000000000000000000" pitchFamily="2" charset="2"/>
              <a:buNone/>
            </a:pPr>
            <a:r>
              <a:rPr lang="zh-CN" altLang="en-US" sz="2400" b="1"/>
              <a:t>      其它</a:t>
            </a:r>
          </a:p>
          <a:p>
            <a:pPr lvl="1">
              <a:lnSpc>
                <a:spcPct val="90000"/>
              </a:lnSpc>
              <a:buFont typeface="Wingdings" panose="05000000000000000000" pitchFamily="2" charset="2"/>
              <a:buNone/>
            </a:pPr>
            <a:r>
              <a:rPr lang="zh-CN" altLang="en-US" sz="2400" b="1"/>
              <a:t>二、观测工具和手段的发展 </a:t>
            </a:r>
          </a:p>
          <a:p>
            <a:pPr lvl="1">
              <a:lnSpc>
                <a:spcPct val="90000"/>
              </a:lnSpc>
              <a:buFont typeface="Wingdings" panose="05000000000000000000" pitchFamily="2" charset="2"/>
              <a:buNone/>
            </a:pPr>
            <a:r>
              <a:rPr lang="zh-CN" altLang="en-US" sz="2400" b="1"/>
              <a:t>          天文观测是天文学研究的主要手段，天文观测手段的发明和发展，在很大程度上决定了天文学的进展。</a:t>
            </a:r>
          </a:p>
          <a:p>
            <a:pPr lvl="1">
              <a:lnSpc>
                <a:spcPct val="90000"/>
              </a:lnSpc>
              <a:buFont typeface="Wingdings" panose="05000000000000000000" pitchFamily="2" charset="2"/>
              <a:buNone/>
            </a:pPr>
            <a:r>
              <a:rPr lang="zh-CN" altLang="en-US" sz="2400" b="1"/>
              <a:t>     </a:t>
            </a: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1" presetClass="entr" presetSubtype="0" fill="hold" grpId="0" nodeType="withEffect">
                                  <p:stCondLst>
                                    <p:cond delay="0"/>
                                  </p:stCondLst>
                                  <p:childTnLst>
                                    <p:set>
                                      <p:cBhvr>
                                        <p:cTn id="6" dur="0" fill="hold">
                                          <p:stCondLst>
                                            <p:cond delay="0"/>
                                          </p:stCondLst>
                                        </p:cTn>
                                        <p:tgtEl>
                                          <p:spTgt spid="3075"/>
                                        </p:tgtEl>
                                        <p:attrNameLst>
                                          <p:attrName>style.visibility</p:attrName>
                                        </p:attrNameLst>
                                      </p:cBhvr>
                                      <p:to>
                                        <p:strVal val="visible"/>
                                      </p:to>
                                    </p:set>
                                    <p:animEffect transition="in" filter="fade">
                                      <p:cBhvr>
                                        <p:cTn id="7" dur="767" decel="100000"/>
                                        <p:tgtEl>
                                          <p:spTgt spid="3075"/>
                                        </p:tgtEl>
                                      </p:cBhvr>
                                    </p:animEffect>
                                    <p:animScale>
                                      <p:cBhvr>
                                        <p:cTn id="8" dur="767" decel="100000"/>
                                        <p:tgtEl>
                                          <p:spTgt spid="3075"/>
                                        </p:tgtEl>
                                      </p:cBhvr>
                                      <p:from x="10000" y="10000"/>
                                      <p:to x="200000" y="450000"/>
                                    </p:animScale>
                                    <p:animScale>
                                      <p:cBhvr>
                                        <p:cTn id="9" dur="1228" accel="100000" fill="hold">
                                          <p:stCondLst>
                                            <p:cond delay="767"/>
                                          </p:stCondLst>
                                        </p:cTn>
                                        <p:tgtEl>
                                          <p:spTgt spid="3075"/>
                                        </p:tgtEl>
                                      </p:cBhvr>
                                      <p:from x="200000" y="450000"/>
                                      <p:to x="100000" y="100000"/>
                                    </p:animScale>
                                    <p:set>
                                      <p:cBhvr>
                                        <p:cTn id="10" dur="767" fill="hold"/>
                                        <p:tgtEl>
                                          <p:spTgt spid="3075"/>
                                        </p:tgtEl>
                                        <p:attrNameLst>
                                          <p:attrName>ppt_x</p:attrName>
                                        </p:attrNameLst>
                                      </p:cBhvr>
                                      <p:to>
                                        <p:strVal val="(0.5)"/>
                                      </p:to>
                                    </p:set>
                                    <p:anim from="(0.5)" to="(#ppt_x)" calcmode="lin" valueType="num">
                                      <p:cBhvr>
                                        <p:cTn id="11" dur="1228" accel="100000" fill="hold">
                                          <p:stCondLst>
                                            <p:cond delay="767"/>
                                          </p:stCondLst>
                                        </p:cTn>
                                        <p:tgtEl>
                                          <p:spTgt spid="3075"/>
                                        </p:tgtEl>
                                        <p:attrNameLst>
                                          <p:attrName>ppt_x</p:attrName>
                                        </p:attrNameLst>
                                      </p:cBhvr>
                                    </p:anim>
                                    <p:set>
                                      <p:cBhvr>
                                        <p:cTn id="12" dur="767" fill="hold"/>
                                        <p:tgtEl>
                                          <p:spTgt spid="3075"/>
                                        </p:tgtEl>
                                        <p:attrNameLst>
                                          <p:attrName>ppt_y</p:attrName>
                                        </p:attrNameLst>
                                      </p:cBhvr>
                                      <p:to>
                                        <p:strVal val="(#ppt_y+0.4)"/>
                                      </p:to>
                                    </p:set>
                                    <p:anim from="(#ppt_y+0.4)" to="(#ppt_y)" calcmode="lin" valueType="num">
                                      <p:cBhvr>
                                        <p:cTn id="13" dur="1228" accel="100000" fill="hold">
                                          <p:stCondLst>
                                            <p:cond delay="767"/>
                                          </p:stCondLst>
                                        </p:cTn>
                                        <p:tgtEl>
                                          <p:spTgt spid="3075"/>
                                        </p:tgtEl>
                                        <p:attrNameLst>
                                          <p:attrName>ppt_y</p:attrName>
                                        </p:attrNameLst>
                                      </p:cBhvr>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3" presetClass="entr" presetSubtype="0" fill="hold" grpId="0" nodeType="clickEffect">
                                  <p:stCondLst>
                                    <p:cond delay="0"/>
                                  </p:stCondLst>
                                  <p:childTnLst>
                                    <p:set>
                                      <p:cBhvr>
                                        <p:cTn id="17" dur="0" fill="hold">
                                          <p:stCondLst>
                                            <p:cond delay="0"/>
                                          </p:stCondLst>
                                        </p:cTn>
                                        <p:tgtEl>
                                          <p:spTgt spid="3076">
                                            <p:txEl>
                                              <p:pRg st="0" end="0"/>
                                            </p:txEl>
                                          </p:spTgt>
                                        </p:tgtEl>
                                        <p:attrNameLst>
                                          <p:attrName>style.visibility</p:attrName>
                                        </p:attrNameLst>
                                      </p:cBhvr>
                                      <p:to>
                                        <p:strVal val="visible"/>
                                      </p:to>
                                    </p:set>
                                    <p:anim calcmode="lin" valueType="num">
                                      <p:cBhvr>
                                        <p:cTn id="18" dur="500" fill="hold"/>
                                        <p:tgtEl>
                                          <p:spTgt spid="3076">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3076">
                                            <p:txEl>
                                              <p:pRg st="0" end="0"/>
                                            </p:txEl>
                                          </p:spTgt>
                                        </p:tgtEl>
                                        <p:attrNameLst>
                                          <p:attrName>ppt_h</p:attrName>
                                        </p:attrNameLst>
                                      </p:cBhvr>
                                      <p:tavLst>
                                        <p:tav tm="0">
                                          <p:val>
                                            <p:fltVal val="0"/>
                                          </p:val>
                                        </p:tav>
                                        <p:tav tm="100000">
                                          <p:val>
                                            <p:strVal val="#ppt_h"/>
                                          </p:val>
                                        </p:tav>
                                      </p:tavLst>
                                    </p:anim>
                                    <p:animEffect transition="in" filter="fade">
                                      <p:cBhvr>
                                        <p:cTn id="20" dur="500"/>
                                        <p:tgtEl>
                                          <p:spTgt spid="3076">
                                            <p:txEl>
                                              <p:pRg st="0" end="0"/>
                                            </p:txEl>
                                          </p:spTgt>
                                        </p:tgtEl>
                                      </p:cBhvr>
                                    </p:animEffect>
                                  </p:childTnLst>
                                </p:cTn>
                              </p:par>
                            </p:childTnLst>
                          </p:cTn>
                        </p:par>
                        <p:par>
                          <p:cTn id="21" fill="hold" nodeType="afterGroup">
                            <p:stCondLst>
                              <p:cond delay="500"/>
                            </p:stCondLst>
                            <p:childTnLst>
                              <p:par>
                                <p:cTn id="22" presetID="53" presetClass="entr" presetSubtype="0" fill="hold" grpId="0" nodeType="afterEffect">
                                  <p:stCondLst>
                                    <p:cond delay="0"/>
                                  </p:stCondLst>
                                  <p:childTnLst>
                                    <p:set>
                                      <p:cBhvr>
                                        <p:cTn id="23" dur="0" fill="hold">
                                          <p:stCondLst>
                                            <p:cond delay="0"/>
                                          </p:stCondLst>
                                        </p:cTn>
                                        <p:tgtEl>
                                          <p:spTgt spid="3076">
                                            <p:txEl>
                                              <p:pRg st="1" end="1"/>
                                            </p:txEl>
                                          </p:spTgt>
                                        </p:tgtEl>
                                        <p:attrNameLst>
                                          <p:attrName>style.visibility</p:attrName>
                                        </p:attrNameLst>
                                      </p:cBhvr>
                                      <p:to>
                                        <p:strVal val="visible"/>
                                      </p:to>
                                    </p:set>
                                    <p:anim calcmode="lin" valueType="num">
                                      <p:cBhvr>
                                        <p:cTn id="24" dur="500" fill="hold"/>
                                        <p:tgtEl>
                                          <p:spTgt spid="3076">
                                            <p:txEl>
                                              <p:pRg st="1" end="1"/>
                                            </p:txEl>
                                          </p:spTgt>
                                        </p:tgtEl>
                                        <p:attrNameLst>
                                          <p:attrName>ppt_w</p:attrName>
                                        </p:attrNameLst>
                                      </p:cBhvr>
                                      <p:tavLst>
                                        <p:tav tm="0">
                                          <p:val>
                                            <p:fltVal val="0"/>
                                          </p:val>
                                        </p:tav>
                                        <p:tav tm="100000">
                                          <p:val>
                                            <p:strVal val="#ppt_w"/>
                                          </p:val>
                                        </p:tav>
                                      </p:tavLst>
                                    </p:anim>
                                    <p:anim calcmode="lin" valueType="num">
                                      <p:cBhvr>
                                        <p:cTn id="25" dur="500" fill="hold"/>
                                        <p:tgtEl>
                                          <p:spTgt spid="3076">
                                            <p:txEl>
                                              <p:pRg st="1" end="1"/>
                                            </p:txEl>
                                          </p:spTgt>
                                        </p:tgtEl>
                                        <p:attrNameLst>
                                          <p:attrName>ppt_h</p:attrName>
                                        </p:attrNameLst>
                                      </p:cBhvr>
                                      <p:tavLst>
                                        <p:tav tm="0">
                                          <p:val>
                                            <p:fltVal val="0"/>
                                          </p:val>
                                        </p:tav>
                                        <p:tav tm="100000">
                                          <p:val>
                                            <p:strVal val="#ppt_h"/>
                                          </p:val>
                                        </p:tav>
                                      </p:tavLst>
                                    </p:anim>
                                    <p:animEffect transition="in" filter="fade">
                                      <p:cBhvr>
                                        <p:cTn id="26" dur="500"/>
                                        <p:tgtEl>
                                          <p:spTgt spid="3076">
                                            <p:txEl>
                                              <p:pRg st="1" end="1"/>
                                            </p:txEl>
                                          </p:spTgt>
                                        </p:tgtEl>
                                      </p:cBhvr>
                                    </p:animEffect>
                                  </p:childTnLst>
                                </p:cTn>
                              </p:par>
                            </p:childTnLst>
                          </p:cTn>
                        </p:par>
                        <p:par>
                          <p:cTn id="27" fill="hold" nodeType="afterGroup">
                            <p:stCondLst>
                              <p:cond delay="1000"/>
                            </p:stCondLst>
                            <p:childTnLst>
                              <p:par>
                                <p:cTn id="28" presetID="53" presetClass="entr" presetSubtype="0" fill="hold" grpId="0" nodeType="afterEffect">
                                  <p:stCondLst>
                                    <p:cond delay="0"/>
                                  </p:stCondLst>
                                  <p:childTnLst>
                                    <p:set>
                                      <p:cBhvr>
                                        <p:cTn id="29" dur="0" fill="hold">
                                          <p:stCondLst>
                                            <p:cond delay="0"/>
                                          </p:stCondLst>
                                        </p:cTn>
                                        <p:tgtEl>
                                          <p:spTgt spid="3076">
                                            <p:txEl>
                                              <p:pRg st="2" end="2"/>
                                            </p:txEl>
                                          </p:spTgt>
                                        </p:tgtEl>
                                        <p:attrNameLst>
                                          <p:attrName>style.visibility</p:attrName>
                                        </p:attrNameLst>
                                      </p:cBhvr>
                                      <p:to>
                                        <p:strVal val="visible"/>
                                      </p:to>
                                    </p:set>
                                    <p:anim calcmode="lin" valueType="num">
                                      <p:cBhvr>
                                        <p:cTn id="30" dur="500" fill="hold"/>
                                        <p:tgtEl>
                                          <p:spTgt spid="3076">
                                            <p:txEl>
                                              <p:pRg st="2" end="2"/>
                                            </p:txEl>
                                          </p:spTgt>
                                        </p:tgtEl>
                                        <p:attrNameLst>
                                          <p:attrName>ppt_w</p:attrName>
                                        </p:attrNameLst>
                                      </p:cBhvr>
                                      <p:tavLst>
                                        <p:tav tm="0">
                                          <p:val>
                                            <p:fltVal val="0"/>
                                          </p:val>
                                        </p:tav>
                                        <p:tav tm="100000">
                                          <p:val>
                                            <p:strVal val="#ppt_w"/>
                                          </p:val>
                                        </p:tav>
                                      </p:tavLst>
                                    </p:anim>
                                    <p:anim calcmode="lin" valueType="num">
                                      <p:cBhvr>
                                        <p:cTn id="31" dur="500" fill="hold"/>
                                        <p:tgtEl>
                                          <p:spTgt spid="3076">
                                            <p:txEl>
                                              <p:pRg st="2" end="2"/>
                                            </p:txEl>
                                          </p:spTgt>
                                        </p:tgtEl>
                                        <p:attrNameLst>
                                          <p:attrName>ppt_h</p:attrName>
                                        </p:attrNameLst>
                                      </p:cBhvr>
                                      <p:tavLst>
                                        <p:tav tm="0">
                                          <p:val>
                                            <p:fltVal val="0"/>
                                          </p:val>
                                        </p:tav>
                                        <p:tav tm="100000">
                                          <p:val>
                                            <p:strVal val="#ppt_h"/>
                                          </p:val>
                                        </p:tav>
                                      </p:tavLst>
                                    </p:anim>
                                    <p:animEffect transition="in" filter="fade">
                                      <p:cBhvr>
                                        <p:cTn id="32" dur="500"/>
                                        <p:tgtEl>
                                          <p:spTgt spid="3076">
                                            <p:txEl>
                                              <p:pRg st="2" end="2"/>
                                            </p:txEl>
                                          </p:spTgt>
                                        </p:tgtEl>
                                      </p:cBhvr>
                                    </p:animEffect>
                                  </p:childTnLst>
                                </p:cTn>
                              </p:par>
                            </p:childTnLst>
                          </p:cTn>
                        </p:par>
                        <p:par>
                          <p:cTn id="33" fill="hold" nodeType="afterGroup">
                            <p:stCondLst>
                              <p:cond delay="1500"/>
                            </p:stCondLst>
                            <p:childTnLst>
                              <p:par>
                                <p:cTn id="34" presetID="53" presetClass="entr" presetSubtype="0" fill="hold" grpId="0" nodeType="afterEffect">
                                  <p:stCondLst>
                                    <p:cond delay="0"/>
                                  </p:stCondLst>
                                  <p:childTnLst>
                                    <p:set>
                                      <p:cBhvr>
                                        <p:cTn id="35" dur="0" fill="hold">
                                          <p:stCondLst>
                                            <p:cond delay="0"/>
                                          </p:stCondLst>
                                        </p:cTn>
                                        <p:tgtEl>
                                          <p:spTgt spid="3076">
                                            <p:txEl>
                                              <p:pRg st="3" end="3"/>
                                            </p:txEl>
                                          </p:spTgt>
                                        </p:tgtEl>
                                        <p:attrNameLst>
                                          <p:attrName>style.visibility</p:attrName>
                                        </p:attrNameLst>
                                      </p:cBhvr>
                                      <p:to>
                                        <p:strVal val="visible"/>
                                      </p:to>
                                    </p:set>
                                    <p:anim calcmode="lin" valueType="num">
                                      <p:cBhvr>
                                        <p:cTn id="36" dur="500" fill="hold"/>
                                        <p:tgtEl>
                                          <p:spTgt spid="3076">
                                            <p:txEl>
                                              <p:pRg st="3" end="3"/>
                                            </p:txEl>
                                          </p:spTgt>
                                        </p:tgtEl>
                                        <p:attrNameLst>
                                          <p:attrName>ppt_w</p:attrName>
                                        </p:attrNameLst>
                                      </p:cBhvr>
                                      <p:tavLst>
                                        <p:tav tm="0">
                                          <p:val>
                                            <p:fltVal val="0"/>
                                          </p:val>
                                        </p:tav>
                                        <p:tav tm="100000">
                                          <p:val>
                                            <p:strVal val="#ppt_w"/>
                                          </p:val>
                                        </p:tav>
                                      </p:tavLst>
                                    </p:anim>
                                    <p:anim calcmode="lin" valueType="num">
                                      <p:cBhvr>
                                        <p:cTn id="37" dur="500" fill="hold"/>
                                        <p:tgtEl>
                                          <p:spTgt spid="3076">
                                            <p:txEl>
                                              <p:pRg st="3" end="3"/>
                                            </p:txEl>
                                          </p:spTgt>
                                        </p:tgtEl>
                                        <p:attrNameLst>
                                          <p:attrName>ppt_h</p:attrName>
                                        </p:attrNameLst>
                                      </p:cBhvr>
                                      <p:tavLst>
                                        <p:tav tm="0">
                                          <p:val>
                                            <p:fltVal val="0"/>
                                          </p:val>
                                        </p:tav>
                                        <p:tav tm="100000">
                                          <p:val>
                                            <p:strVal val="#ppt_h"/>
                                          </p:val>
                                        </p:tav>
                                      </p:tavLst>
                                    </p:anim>
                                    <p:animEffect transition="in" filter="fade">
                                      <p:cBhvr>
                                        <p:cTn id="38" dur="500"/>
                                        <p:tgtEl>
                                          <p:spTgt spid="3076">
                                            <p:txEl>
                                              <p:pRg st="3" end="3"/>
                                            </p:txEl>
                                          </p:spTgt>
                                        </p:tgtEl>
                                      </p:cBhvr>
                                    </p:animEffect>
                                  </p:childTnLst>
                                </p:cTn>
                              </p:par>
                            </p:childTnLst>
                          </p:cTn>
                        </p:par>
                        <p:par>
                          <p:cTn id="39" fill="hold" nodeType="afterGroup">
                            <p:stCondLst>
                              <p:cond delay="2000"/>
                            </p:stCondLst>
                            <p:childTnLst>
                              <p:par>
                                <p:cTn id="40" presetID="53" presetClass="entr" presetSubtype="0" fill="hold" grpId="0" nodeType="afterEffect">
                                  <p:stCondLst>
                                    <p:cond delay="0"/>
                                  </p:stCondLst>
                                  <p:childTnLst>
                                    <p:set>
                                      <p:cBhvr>
                                        <p:cTn id="41" dur="0" fill="hold">
                                          <p:stCondLst>
                                            <p:cond delay="0"/>
                                          </p:stCondLst>
                                        </p:cTn>
                                        <p:tgtEl>
                                          <p:spTgt spid="3076">
                                            <p:txEl>
                                              <p:pRg st="4" end="4"/>
                                            </p:txEl>
                                          </p:spTgt>
                                        </p:tgtEl>
                                        <p:attrNameLst>
                                          <p:attrName>style.visibility</p:attrName>
                                        </p:attrNameLst>
                                      </p:cBhvr>
                                      <p:to>
                                        <p:strVal val="visible"/>
                                      </p:to>
                                    </p:set>
                                    <p:anim calcmode="lin" valueType="num">
                                      <p:cBhvr>
                                        <p:cTn id="42" dur="500" fill="hold"/>
                                        <p:tgtEl>
                                          <p:spTgt spid="3076">
                                            <p:txEl>
                                              <p:pRg st="4" end="4"/>
                                            </p:txEl>
                                          </p:spTgt>
                                        </p:tgtEl>
                                        <p:attrNameLst>
                                          <p:attrName>ppt_w</p:attrName>
                                        </p:attrNameLst>
                                      </p:cBhvr>
                                      <p:tavLst>
                                        <p:tav tm="0">
                                          <p:val>
                                            <p:fltVal val="0"/>
                                          </p:val>
                                        </p:tav>
                                        <p:tav tm="100000">
                                          <p:val>
                                            <p:strVal val="#ppt_w"/>
                                          </p:val>
                                        </p:tav>
                                      </p:tavLst>
                                    </p:anim>
                                    <p:anim calcmode="lin" valueType="num">
                                      <p:cBhvr>
                                        <p:cTn id="43" dur="500" fill="hold"/>
                                        <p:tgtEl>
                                          <p:spTgt spid="3076">
                                            <p:txEl>
                                              <p:pRg st="4" end="4"/>
                                            </p:txEl>
                                          </p:spTgt>
                                        </p:tgtEl>
                                        <p:attrNameLst>
                                          <p:attrName>ppt_h</p:attrName>
                                        </p:attrNameLst>
                                      </p:cBhvr>
                                      <p:tavLst>
                                        <p:tav tm="0">
                                          <p:val>
                                            <p:fltVal val="0"/>
                                          </p:val>
                                        </p:tav>
                                        <p:tav tm="100000">
                                          <p:val>
                                            <p:strVal val="#ppt_h"/>
                                          </p:val>
                                        </p:tav>
                                      </p:tavLst>
                                    </p:anim>
                                    <p:animEffect transition="in" filter="fade">
                                      <p:cBhvr>
                                        <p:cTn id="44" dur="500"/>
                                        <p:tgtEl>
                                          <p:spTgt spid="3076">
                                            <p:txEl>
                                              <p:pRg st="4" end="4"/>
                                            </p:txEl>
                                          </p:spTgt>
                                        </p:tgtEl>
                                      </p:cBhvr>
                                    </p:animEffect>
                                  </p:childTnLst>
                                </p:cTn>
                              </p:par>
                            </p:childTnLst>
                          </p:cTn>
                        </p:par>
                        <p:par>
                          <p:cTn id="45" fill="hold" nodeType="afterGroup">
                            <p:stCondLst>
                              <p:cond delay="2500"/>
                            </p:stCondLst>
                            <p:childTnLst>
                              <p:par>
                                <p:cTn id="46" presetID="53" presetClass="entr" presetSubtype="0" fill="hold" grpId="0" nodeType="afterEffect">
                                  <p:stCondLst>
                                    <p:cond delay="0"/>
                                  </p:stCondLst>
                                  <p:childTnLst>
                                    <p:set>
                                      <p:cBhvr>
                                        <p:cTn id="47" dur="0" fill="hold">
                                          <p:stCondLst>
                                            <p:cond delay="0"/>
                                          </p:stCondLst>
                                        </p:cTn>
                                        <p:tgtEl>
                                          <p:spTgt spid="3076">
                                            <p:txEl>
                                              <p:pRg st="5" end="5"/>
                                            </p:txEl>
                                          </p:spTgt>
                                        </p:tgtEl>
                                        <p:attrNameLst>
                                          <p:attrName>style.visibility</p:attrName>
                                        </p:attrNameLst>
                                      </p:cBhvr>
                                      <p:to>
                                        <p:strVal val="visible"/>
                                      </p:to>
                                    </p:set>
                                    <p:anim calcmode="lin" valueType="num">
                                      <p:cBhvr>
                                        <p:cTn id="48" dur="500" fill="hold"/>
                                        <p:tgtEl>
                                          <p:spTgt spid="3076">
                                            <p:txEl>
                                              <p:pRg st="5" end="5"/>
                                            </p:txEl>
                                          </p:spTgt>
                                        </p:tgtEl>
                                        <p:attrNameLst>
                                          <p:attrName>ppt_w</p:attrName>
                                        </p:attrNameLst>
                                      </p:cBhvr>
                                      <p:tavLst>
                                        <p:tav tm="0">
                                          <p:val>
                                            <p:fltVal val="0"/>
                                          </p:val>
                                        </p:tav>
                                        <p:tav tm="100000">
                                          <p:val>
                                            <p:strVal val="#ppt_w"/>
                                          </p:val>
                                        </p:tav>
                                      </p:tavLst>
                                    </p:anim>
                                    <p:anim calcmode="lin" valueType="num">
                                      <p:cBhvr>
                                        <p:cTn id="49" dur="500" fill="hold"/>
                                        <p:tgtEl>
                                          <p:spTgt spid="3076">
                                            <p:txEl>
                                              <p:pRg st="5" end="5"/>
                                            </p:txEl>
                                          </p:spTgt>
                                        </p:tgtEl>
                                        <p:attrNameLst>
                                          <p:attrName>ppt_h</p:attrName>
                                        </p:attrNameLst>
                                      </p:cBhvr>
                                      <p:tavLst>
                                        <p:tav tm="0">
                                          <p:val>
                                            <p:fltVal val="0"/>
                                          </p:val>
                                        </p:tav>
                                        <p:tav tm="100000">
                                          <p:val>
                                            <p:strVal val="#ppt_h"/>
                                          </p:val>
                                        </p:tav>
                                      </p:tavLst>
                                    </p:anim>
                                    <p:animEffect transition="in" filter="fade">
                                      <p:cBhvr>
                                        <p:cTn id="50" dur="500"/>
                                        <p:tgtEl>
                                          <p:spTgt spid="3076">
                                            <p:txEl>
                                              <p:pRg st="5" end="5"/>
                                            </p:txEl>
                                          </p:spTgt>
                                        </p:tgtEl>
                                      </p:cBhvr>
                                    </p:animEffect>
                                  </p:childTnLst>
                                </p:cTn>
                              </p:par>
                            </p:childTnLst>
                          </p:cTn>
                        </p:par>
                        <p:par>
                          <p:cTn id="51" fill="hold" nodeType="afterGroup">
                            <p:stCondLst>
                              <p:cond delay="3000"/>
                            </p:stCondLst>
                            <p:childTnLst>
                              <p:par>
                                <p:cTn id="52" presetID="53" presetClass="entr" presetSubtype="0" fill="hold" grpId="0" nodeType="afterEffect">
                                  <p:stCondLst>
                                    <p:cond delay="0"/>
                                  </p:stCondLst>
                                  <p:childTnLst>
                                    <p:set>
                                      <p:cBhvr>
                                        <p:cTn id="53" dur="0" fill="hold">
                                          <p:stCondLst>
                                            <p:cond delay="0"/>
                                          </p:stCondLst>
                                        </p:cTn>
                                        <p:tgtEl>
                                          <p:spTgt spid="3076">
                                            <p:txEl>
                                              <p:pRg st="6" end="6"/>
                                            </p:txEl>
                                          </p:spTgt>
                                        </p:tgtEl>
                                        <p:attrNameLst>
                                          <p:attrName>style.visibility</p:attrName>
                                        </p:attrNameLst>
                                      </p:cBhvr>
                                      <p:to>
                                        <p:strVal val="visible"/>
                                      </p:to>
                                    </p:set>
                                    <p:anim calcmode="lin" valueType="num">
                                      <p:cBhvr>
                                        <p:cTn id="54" dur="500" fill="hold"/>
                                        <p:tgtEl>
                                          <p:spTgt spid="3076">
                                            <p:txEl>
                                              <p:pRg st="6" end="6"/>
                                            </p:txEl>
                                          </p:spTgt>
                                        </p:tgtEl>
                                        <p:attrNameLst>
                                          <p:attrName>ppt_w</p:attrName>
                                        </p:attrNameLst>
                                      </p:cBhvr>
                                      <p:tavLst>
                                        <p:tav tm="0">
                                          <p:val>
                                            <p:fltVal val="0"/>
                                          </p:val>
                                        </p:tav>
                                        <p:tav tm="100000">
                                          <p:val>
                                            <p:strVal val="#ppt_w"/>
                                          </p:val>
                                        </p:tav>
                                      </p:tavLst>
                                    </p:anim>
                                    <p:anim calcmode="lin" valueType="num">
                                      <p:cBhvr>
                                        <p:cTn id="55" dur="500" fill="hold"/>
                                        <p:tgtEl>
                                          <p:spTgt spid="3076">
                                            <p:txEl>
                                              <p:pRg st="6" end="6"/>
                                            </p:txEl>
                                          </p:spTgt>
                                        </p:tgtEl>
                                        <p:attrNameLst>
                                          <p:attrName>ppt_h</p:attrName>
                                        </p:attrNameLst>
                                      </p:cBhvr>
                                      <p:tavLst>
                                        <p:tav tm="0">
                                          <p:val>
                                            <p:fltVal val="0"/>
                                          </p:val>
                                        </p:tav>
                                        <p:tav tm="100000">
                                          <p:val>
                                            <p:strVal val="#ppt_h"/>
                                          </p:val>
                                        </p:tav>
                                      </p:tavLst>
                                    </p:anim>
                                    <p:animEffect transition="in" filter="fade">
                                      <p:cBhvr>
                                        <p:cTn id="56" dur="500"/>
                                        <p:tgtEl>
                                          <p:spTgt spid="3076">
                                            <p:txEl>
                                              <p:pRg st="6" end="6"/>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53" presetClass="entr" presetSubtype="0" fill="hold" grpId="0" nodeType="clickEffect">
                                  <p:stCondLst>
                                    <p:cond delay="0"/>
                                  </p:stCondLst>
                                  <p:childTnLst>
                                    <p:set>
                                      <p:cBhvr>
                                        <p:cTn id="60" dur="0" fill="hold">
                                          <p:stCondLst>
                                            <p:cond delay="0"/>
                                          </p:stCondLst>
                                        </p:cTn>
                                        <p:tgtEl>
                                          <p:spTgt spid="3076">
                                            <p:txEl>
                                              <p:pRg st="7" end="7"/>
                                            </p:txEl>
                                          </p:spTgt>
                                        </p:tgtEl>
                                        <p:attrNameLst>
                                          <p:attrName>style.visibility</p:attrName>
                                        </p:attrNameLst>
                                      </p:cBhvr>
                                      <p:to>
                                        <p:strVal val="visible"/>
                                      </p:to>
                                    </p:set>
                                    <p:anim calcmode="lin" valueType="num">
                                      <p:cBhvr>
                                        <p:cTn id="61" dur="500" fill="hold"/>
                                        <p:tgtEl>
                                          <p:spTgt spid="3076">
                                            <p:txEl>
                                              <p:pRg st="7" end="7"/>
                                            </p:txEl>
                                          </p:spTgt>
                                        </p:tgtEl>
                                        <p:attrNameLst>
                                          <p:attrName>ppt_w</p:attrName>
                                        </p:attrNameLst>
                                      </p:cBhvr>
                                      <p:tavLst>
                                        <p:tav tm="0">
                                          <p:val>
                                            <p:fltVal val="0"/>
                                          </p:val>
                                        </p:tav>
                                        <p:tav tm="100000">
                                          <p:val>
                                            <p:strVal val="#ppt_w"/>
                                          </p:val>
                                        </p:tav>
                                      </p:tavLst>
                                    </p:anim>
                                    <p:anim calcmode="lin" valueType="num">
                                      <p:cBhvr>
                                        <p:cTn id="62" dur="500" fill="hold"/>
                                        <p:tgtEl>
                                          <p:spTgt spid="3076">
                                            <p:txEl>
                                              <p:pRg st="7" end="7"/>
                                            </p:txEl>
                                          </p:spTgt>
                                        </p:tgtEl>
                                        <p:attrNameLst>
                                          <p:attrName>ppt_h</p:attrName>
                                        </p:attrNameLst>
                                      </p:cBhvr>
                                      <p:tavLst>
                                        <p:tav tm="0">
                                          <p:val>
                                            <p:fltVal val="0"/>
                                          </p:val>
                                        </p:tav>
                                        <p:tav tm="100000">
                                          <p:val>
                                            <p:strVal val="#ppt_h"/>
                                          </p:val>
                                        </p:tav>
                                      </p:tavLst>
                                    </p:anim>
                                    <p:animEffect transition="in" filter="fade">
                                      <p:cBhvr>
                                        <p:cTn id="63" dur="500"/>
                                        <p:tgtEl>
                                          <p:spTgt spid="3076">
                                            <p:txEl>
                                              <p:pRg st="7" end="7"/>
                                            </p:txEl>
                                          </p:spTgt>
                                        </p:tgtEl>
                                      </p:cBhvr>
                                    </p:animEffect>
                                  </p:childTnLst>
                                </p:cTn>
                              </p:par>
                            </p:childTnLst>
                          </p:cTn>
                        </p:par>
                        <p:par>
                          <p:cTn id="64" fill="hold" nodeType="afterGroup">
                            <p:stCondLst>
                              <p:cond delay="500"/>
                            </p:stCondLst>
                            <p:childTnLst>
                              <p:par>
                                <p:cTn id="65" presetID="53" presetClass="entr" presetSubtype="0" fill="hold" grpId="0" nodeType="afterEffect">
                                  <p:stCondLst>
                                    <p:cond delay="0"/>
                                  </p:stCondLst>
                                  <p:childTnLst>
                                    <p:set>
                                      <p:cBhvr>
                                        <p:cTn id="66" dur="0" fill="hold">
                                          <p:stCondLst>
                                            <p:cond delay="0"/>
                                          </p:stCondLst>
                                        </p:cTn>
                                        <p:tgtEl>
                                          <p:spTgt spid="3076">
                                            <p:txEl>
                                              <p:pRg st="8" end="8"/>
                                            </p:txEl>
                                          </p:spTgt>
                                        </p:tgtEl>
                                        <p:attrNameLst>
                                          <p:attrName>style.visibility</p:attrName>
                                        </p:attrNameLst>
                                      </p:cBhvr>
                                      <p:to>
                                        <p:strVal val="visible"/>
                                      </p:to>
                                    </p:set>
                                    <p:anim calcmode="lin" valueType="num">
                                      <p:cBhvr>
                                        <p:cTn id="67" dur="500" fill="hold"/>
                                        <p:tgtEl>
                                          <p:spTgt spid="3076">
                                            <p:txEl>
                                              <p:pRg st="8" end="8"/>
                                            </p:txEl>
                                          </p:spTgt>
                                        </p:tgtEl>
                                        <p:attrNameLst>
                                          <p:attrName>ppt_w</p:attrName>
                                        </p:attrNameLst>
                                      </p:cBhvr>
                                      <p:tavLst>
                                        <p:tav tm="0">
                                          <p:val>
                                            <p:fltVal val="0"/>
                                          </p:val>
                                        </p:tav>
                                        <p:tav tm="100000">
                                          <p:val>
                                            <p:strVal val="#ppt_w"/>
                                          </p:val>
                                        </p:tav>
                                      </p:tavLst>
                                    </p:anim>
                                    <p:anim calcmode="lin" valueType="num">
                                      <p:cBhvr>
                                        <p:cTn id="68" dur="500" fill="hold"/>
                                        <p:tgtEl>
                                          <p:spTgt spid="3076">
                                            <p:txEl>
                                              <p:pRg st="8" end="8"/>
                                            </p:txEl>
                                          </p:spTgt>
                                        </p:tgtEl>
                                        <p:attrNameLst>
                                          <p:attrName>ppt_h</p:attrName>
                                        </p:attrNameLst>
                                      </p:cBhvr>
                                      <p:tavLst>
                                        <p:tav tm="0">
                                          <p:val>
                                            <p:fltVal val="0"/>
                                          </p:val>
                                        </p:tav>
                                        <p:tav tm="100000">
                                          <p:val>
                                            <p:strVal val="#ppt_h"/>
                                          </p:val>
                                        </p:tav>
                                      </p:tavLst>
                                    </p:anim>
                                    <p:animEffect transition="in" filter="fade">
                                      <p:cBhvr>
                                        <p:cTn id="69" dur="500"/>
                                        <p:tgtEl>
                                          <p:spTgt spid="3076">
                                            <p:txEl>
                                              <p:pRg st="8" end="8"/>
                                            </p:txEl>
                                          </p:spTgt>
                                        </p:tgtEl>
                                      </p:cBhvr>
                                    </p:animEffect>
                                  </p:childTnLst>
                                </p:cTn>
                              </p:par>
                            </p:childTnLst>
                          </p:cTn>
                        </p:par>
                        <p:par>
                          <p:cTn id="70" fill="hold" nodeType="afterGroup">
                            <p:stCondLst>
                              <p:cond delay="1000"/>
                            </p:stCondLst>
                            <p:childTnLst>
                              <p:par>
                                <p:cTn id="71" presetID="53" presetClass="entr" presetSubtype="0" fill="hold" grpId="0" nodeType="afterEffect">
                                  <p:stCondLst>
                                    <p:cond delay="0"/>
                                  </p:stCondLst>
                                  <p:childTnLst>
                                    <p:set>
                                      <p:cBhvr>
                                        <p:cTn id="72" dur="0" fill="hold">
                                          <p:stCondLst>
                                            <p:cond delay="0"/>
                                          </p:stCondLst>
                                        </p:cTn>
                                        <p:tgtEl>
                                          <p:spTgt spid="3076">
                                            <p:txEl>
                                              <p:pRg st="9" end="9"/>
                                            </p:txEl>
                                          </p:spTgt>
                                        </p:tgtEl>
                                        <p:attrNameLst>
                                          <p:attrName>style.visibility</p:attrName>
                                        </p:attrNameLst>
                                      </p:cBhvr>
                                      <p:to>
                                        <p:strVal val="visible"/>
                                      </p:to>
                                    </p:set>
                                    <p:anim calcmode="lin" valueType="num">
                                      <p:cBhvr>
                                        <p:cTn id="73" dur="500" fill="hold"/>
                                        <p:tgtEl>
                                          <p:spTgt spid="3076">
                                            <p:txEl>
                                              <p:pRg st="9" end="9"/>
                                            </p:txEl>
                                          </p:spTgt>
                                        </p:tgtEl>
                                        <p:attrNameLst>
                                          <p:attrName>ppt_w</p:attrName>
                                        </p:attrNameLst>
                                      </p:cBhvr>
                                      <p:tavLst>
                                        <p:tav tm="0">
                                          <p:val>
                                            <p:fltVal val="0"/>
                                          </p:val>
                                        </p:tav>
                                        <p:tav tm="100000">
                                          <p:val>
                                            <p:strVal val="#ppt_w"/>
                                          </p:val>
                                        </p:tav>
                                      </p:tavLst>
                                    </p:anim>
                                    <p:anim calcmode="lin" valueType="num">
                                      <p:cBhvr>
                                        <p:cTn id="74" dur="500" fill="hold"/>
                                        <p:tgtEl>
                                          <p:spTgt spid="3076">
                                            <p:txEl>
                                              <p:pRg st="9" end="9"/>
                                            </p:txEl>
                                          </p:spTgt>
                                        </p:tgtEl>
                                        <p:attrNameLst>
                                          <p:attrName>ppt_h</p:attrName>
                                        </p:attrNameLst>
                                      </p:cBhvr>
                                      <p:tavLst>
                                        <p:tav tm="0">
                                          <p:val>
                                            <p:fltVal val="0"/>
                                          </p:val>
                                        </p:tav>
                                        <p:tav tm="100000">
                                          <p:val>
                                            <p:strVal val="#ppt_h"/>
                                          </p:val>
                                        </p:tav>
                                      </p:tavLst>
                                    </p:anim>
                                    <p:animEffect transition="in" filter="fade">
                                      <p:cBhvr>
                                        <p:cTn id="75" dur="500"/>
                                        <p:tgtEl>
                                          <p:spTgt spid="307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p:bldP spid="3076"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996" name="Object 4">
            <a:extLst>
              <a:ext uri="{FF2B5EF4-FFF2-40B4-BE49-F238E27FC236}">
                <a16:creationId xmlns:a16="http://schemas.microsoft.com/office/drawing/2014/main" id="{C2BC9551-22A2-4B78-BD8B-C4BC9C4D7235}"/>
              </a:ext>
            </a:extLst>
          </p:cNvPr>
          <p:cNvGraphicFramePr>
            <a:graphicFrameLocks noChangeAspect="1"/>
          </p:cNvGraphicFramePr>
          <p:nvPr>
            <p:ph idx="1"/>
          </p:nvPr>
        </p:nvGraphicFramePr>
        <p:xfrm>
          <a:off x="2427288" y="0"/>
          <a:ext cx="3781425" cy="6858000"/>
        </p:xfrm>
        <a:graphic>
          <a:graphicData uri="http://schemas.openxmlformats.org/presentationml/2006/ole">
            <mc:AlternateContent xmlns:mc="http://schemas.openxmlformats.org/markup-compatibility/2006">
              <mc:Choice xmlns:v="urn:schemas-microsoft-com:vml" Requires="v">
                <p:oleObj spid="_x0000_s85000" name="BMP 图像" r:id="rId3" imgW="2553056" imgH="4629796" progId="Paint.Picture">
                  <p:embed/>
                </p:oleObj>
              </mc:Choice>
              <mc:Fallback>
                <p:oleObj name="BMP 图像" r:id="rId3" imgW="2553056" imgH="4629796"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7288" y="0"/>
                        <a:ext cx="3781425"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ntr" presetSubtype="0" fill="hold" nodeType="withEffect">
                                  <p:stCondLst>
                                    <p:cond delay="0"/>
                                  </p:stCondLst>
                                  <p:childTnLst>
                                    <p:set>
                                      <p:cBhvr>
                                        <p:cTn id="6" dur="1" fill="hold">
                                          <p:stCondLst>
                                            <p:cond delay="0"/>
                                          </p:stCondLst>
                                        </p:cTn>
                                        <p:tgtEl>
                                          <p:spTgt spid="84996"/>
                                        </p:tgtEl>
                                        <p:attrNameLst>
                                          <p:attrName>style.visibility</p:attrName>
                                        </p:attrNameLst>
                                      </p:cBhvr>
                                      <p:to>
                                        <p:strVal val="visible"/>
                                      </p:to>
                                    </p:set>
                                    <p:animEffect transition="in" filter="fade">
                                      <p:cBhvr>
                                        <p:cTn id="7" dur="2000"/>
                                        <p:tgtEl>
                                          <p:spTgt spid="84996"/>
                                        </p:tgtEl>
                                      </p:cBhvr>
                                    </p:animEffect>
                                    <p:anim calcmode="lin" valueType="num">
                                      <p:cBhvr>
                                        <p:cTn id="8" dur="2000" fill="hold"/>
                                        <p:tgtEl>
                                          <p:spTgt spid="84996"/>
                                        </p:tgtEl>
                                        <p:attrNameLst>
                                          <p:attrName>style.rotation</p:attrName>
                                        </p:attrNameLst>
                                      </p:cBhvr>
                                      <p:tavLst>
                                        <p:tav tm="0">
                                          <p:val>
                                            <p:fltVal val="720"/>
                                          </p:val>
                                        </p:tav>
                                        <p:tav tm="100000">
                                          <p:val>
                                            <p:fltVal val="0"/>
                                          </p:val>
                                        </p:tav>
                                      </p:tavLst>
                                    </p:anim>
                                    <p:anim calcmode="lin" valueType="num">
                                      <p:cBhvr>
                                        <p:cTn id="9" dur="2000" fill="hold"/>
                                        <p:tgtEl>
                                          <p:spTgt spid="84996"/>
                                        </p:tgtEl>
                                        <p:attrNameLst>
                                          <p:attrName>ppt_h</p:attrName>
                                        </p:attrNameLst>
                                      </p:cBhvr>
                                      <p:tavLst>
                                        <p:tav tm="0">
                                          <p:val>
                                            <p:fltVal val="0"/>
                                          </p:val>
                                        </p:tav>
                                        <p:tav tm="100000">
                                          <p:val>
                                            <p:strVal val="#ppt_h"/>
                                          </p:val>
                                        </p:tav>
                                      </p:tavLst>
                                    </p:anim>
                                    <p:anim calcmode="lin" valueType="num">
                                      <p:cBhvr>
                                        <p:cTn id="10" dur="2000" fill="hold"/>
                                        <p:tgtEl>
                                          <p:spTgt spid="84996"/>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3">
            <a:extLst>
              <a:ext uri="{FF2B5EF4-FFF2-40B4-BE49-F238E27FC236}">
                <a16:creationId xmlns:a16="http://schemas.microsoft.com/office/drawing/2014/main" id="{A2948E4F-F912-408A-87E8-44A67272C51B}"/>
              </a:ext>
            </a:extLst>
          </p:cNvPr>
          <p:cNvSpPr>
            <a:spLocks noGrp="1" noChangeArrowheads="1"/>
          </p:cNvSpPr>
          <p:nvPr>
            <p:ph type="body" idx="1"/>
          </p:nvPr>
        </p:nvSpPr>
        <p:spPr/>
        <p:txBody>
          <a:bodyPr/>
          <a:lstStyle/>
          <a:p>
            <a:pPr>
              <a:lnSpc>
                <a:spcPct val="90000"/>
              </a:lnSpc>
              <a:buFont typeface="Wingdings" panose="05000000000000000000" pitchFamily="2" charset="2"/>
              <a:buNone/>
            </a:pPr>
            <a:r>
              <a:rPr lang="en-US" altLang="zh-CN" sz="2800"/>
              <a:t>           </a:t>
            </a:r>
            <a:r>
              <a:rPr lang="zh-CN" altLang="en-US" sz="2800" b="1">
                <a:ea typeface="华文隶书" panose="02010800040101010101" pitchFamily="2" charset="-122"/>
              </a:rPr>
              <a:t>虚拟天文台建成之后，每个人可用自己的计算机作研究，虚拟天文台利用骨干网，把全球的数据整合在一起，因而容量更大，能力更强、资源极大丰富。这样，每个使用者就为自己的需求提供了广阔的空间。而为广大使用者提供的这个平台，有丰富的数据、软件和关于天文学家的各种资料，它运用三维动画等可视化软件，以生动直观的形式直接表现所要展示的内容，为公众提供了良好的学习方式，这样公众足不出户，便可以观赏到从古至今的天文照片，了解到众多天象以及宇宙中的种种发现。</a:t>
            </a:r>
          </a:p>
        </p:txBody>
      </p:sp>
      <p:sp>
        <p:nvSpPr>
          <p:cNvPr id="111620" name="AutoShape 4">
            <a:hlinkClick r:id="" action="ppaction://hlinkshowjump?jump=lastslide" highlightClick="1"/>
            <a:extLst>
              <a:ext uri="{FF2B5EF4-FFF2-40B4-BE49-F238E27FC236}">
                <a16:creationId xmlns:a16="http://schemas.microsoft.com/office/drawing/2014/main" id="{37A02681-B366-4F01-B7EC-EAC842B38036}"/>
              </a:ext>
            </a:extLst>
          </p:cNvPr>
          <p:cNvSpPr>
            <a:spLocks noChangeArrowheads="1"/>
          </p:cNvSpPr>
          <p:nvPr/>
        </p:nvSpPr>
        <p:spPr bwMode="auto">
          <a:xfrm>
            <a:off x="7956550" y="6021388"/>
            <a:ext cx="792163" cy="576262"/>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40" name="Picture 4" descr="wyj">
            <a:extLst>
              <a:ext uri="{FF2B5EF4-FFF2-40B4-BE49-F238E27FC236}">
                <a16:creationId xmlns:a16="http://schemas.microsoft.com/office/drawing/2014/main" id="{1C3FAA26-A26A-4A47-B235-19B762947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916113"/>
            <a:ext cx="5715000" cy="3629025"/>
          </a:xfrm>
          <a:prstGeom prst="rect">
            <a:avLst/>
          </a:prstGeom>
          <a:noFill/>
          <a:extLst>
            <a:ext uri="{909E8E84-426E-40DD-AFC4-6F175D3DCCD1}">
              <a14:hiddenFill xmlns:a14="http://schemas.microsoft.com/office/drawing/2010/main">
                <a:solidFill>
                  <a:srgbClr val="FFFFFF"/>
                </a:solidFill>
              </a14:hiddenFill>
            </a:ext>
          </a:extLst>
        </p:spPr>
      </p:pic>
      <p:sp>
        <p:nvSpPr>
          <p:cNvPr id="65541" name="Text Box 5">
            <a:extLst>
              <a:ext uri="{FF2B5EF4-FFF2-40B4-BE49-F238E27FC236}">
                <a16:creationId xmlns:a16="http://schemas.microsoft.com/office/drawing/2014/main" id="{1C8E0ABA-D2AE-420C-A3EE-5606FD55E0A1}"/>
              </a:ext>
            </a:extLst>
          </p:cNvPr>
          <p:cNvSpPr txBox="1">
            <a:spLocks noChangeArrowheads="1"/>
          </p:cNvSpPr>
          <p:nvPr/>
        </p:nvSpPr>
        <p:spPr bwMode="auto">
          <a:xfrm>
            <a:off x="1042988" y="549275"/>
            <a:ext cx="50403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t>伽利略折射望远镜光学系统</a:t>
            </a:r>
          </a:p>
        </p:txBody>
      </p:sp>
      <p:pic>
        <p:nvPicPr>
          <p:cNvPr id="65542" name="Picture 6" descr="jllwyj">
            <a:extLst>
              <a:ext uri="{FF2B5EF4-FFF2-40B4-BE49-F238E27FC236}">
                <a16:creationId xmlns:a16="http://schemas.microsoft.com/office/drawing/2014/main" id="{38B11907-840F-4C80-BBA7-53D6136D2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688" y="1700213"/>
            <a:ext cx="1885950" cy="3400425"/>
          </a:xfrm>
          <a:prstGeom prst="rect">
            <a:avLst/>
          </a:prstGeom>
          <a:noFill/>
          <a:extLst>
            <a:ext uri="{909E8E84-426E-40DD-AFC4-6F175D3DCCD1}">
              <a14:hiddenFill xmlns:a14="http://schemas.microsoft.com/office/drawing/2010/main">
                <a:solidFill>
                  <a:srgbClr val="FFFFFF"/>
                </a:solidFill>
              </a14:hiddenFill>
            </a:ext>
          </a:extLst>
        </p:spPr>
      </p:pic>
      <p:sp>
        <p:nvSpPr>
          <p:cNvPr id="65543" name="Text Box 7">
            <a:extLst>
              <a:ext uri="{FF2B5EF4-FFF2-40B4-BE49-F238E27FC236}">
                <a16:creationId xmlns:a16="http://schemas.microsoft.com/office/drawing/2014/main" id="{F346F2DF-A7E6-4589-B401-A82BF4D242BA}"/>
              </a:ext>
            </a:extLst>
          </p:cNvPr>
          <p:cNvSpPr txBox="1">
            <a:spLocks noChangeArrowheads="1"/>
          </p:cNvSpPr>
          <p:nvPr/>
        </p:nvSpPr>
        <p:spPr bwMode="auto">
          <a:xfrm>
            <a:off x="6300788" y="5373688"/>
            <a:ext cx="23288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t>伽利略望远镜</a:t>
            </a:r>
          </a:p>
        </p:txBody>
      </p:sp>
      <p:sp>
        <p:nvSpPr>
          <p:cNvPr id="65546" name="AutoShape 10">
            <a:hlinkClick r:id="rId4" action="ppaction://hlinksldjump" highlightClick="1"/>
            <a:extLst>
              <a:ext uri="{FF2B5EF4-FFF2-40B4-BE49-F238E27FC236}">
                <a16:creationId xmlns:a16="http://schemas.microsoft.com/office/drawing/2014/main" id="{5948A035-158E-4790-B6A6-D242AFA90A9A}"/>
              </a:ext>
            </a:extLst>
          </p:cNvPr>
          <p:cNvSpPr>
            <a:spLocks noChangeArrowheads="1"/>
          </p:cNvSpPr>
          <p:nvPr/>
        </p:nvSpPr>
        <p:spPr bwMode="auto">
          <a:xfrm>
            <a:off x="7812088" y="6308725"/>
            <a:ext cx="792162" cy="288925"/>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65540"/>
                                        </p:tgtEl>
                                        <p:attrNameLst>
                                          <p:attrName>style.visibility</p:attrName>
                                        </p:attrNameLst>
                                      </p:cBhvr>
                                      <p:to>
                                        <p:strVal val="visible"/>
                                      </p:to>
                                    </p:set>
                                    <p:anim calcmode="lin" valueType="num">
                                      <p:cBhvr>
                                        <p:cTn id="7" dur="500" fill="hold"/>
                                        <p:tgtEl>
                                          <p:spTgt spid="65540"/>
                                        </p:tgtEl>
                                        <p:attrNameLst>
                                          <p:attrName>ppt_w</p:attrName>
                                        </p:attrNameLst>
                                      </p:cBhvr>
                                      <p:tavLst>
                                        <p:tav tm="0">
                                          <p:val>
                                            <p:fltVal val="0"/>
                                          </p:val>
                                        </p:tav>
                                        <p:tav tm="100000">
                                          <p:val>
                                            <p:strVal val="#ppt_w"/>
                                          </p:val>
                                        </p:tav>
                                      </p:tavLst>
                                    </p:anim>
                                    <p:anim calcmode="lin" valueType="num">
                                      <p:cBhvr>
                                        <p:cTn id="8" dur="500" fill="hold"/>
                                        <p:tgtEl>
                                          <p:spTgt spid="65540"/>
                                        </p:tgtEl>
                                        <p:attrNameLst>
                                          <p:attrName>ppt_h</p:attrName>
                                        </p:attrNameLst>
                                      </p:cBhvr>
                                      <p:tavLst>
                                        <p:tav tm="0">
                                          <p:val>
                                            <p:fltVal val="0"/>
                                          </p:val>
                                        </p:tav>
                                        <p:tav tm="100000">
                                          <p:val>
                                            <p:strVal val="#ppt_h"/>
                                          </p:val>
                                        </p:tav>
                                      </p:tavLst>
                                    </p:anim>
                                    <p:animEffect transition="in" filter="fade">
                                      <p:cBhvr>
                                        <p:cTn id="9" dur="500"/>
                                        <p:tgtEl>
                                          <p:spTgt spid="65540"/>
                                        </p:tgtEl>
                                      </p:cBhvr>
                                    </p:animEffect>
                                  </p:childTnLst>
                                </p:cTn>
                              </p:par>
                            </p:childTnLst>
                          </p:cTn>
                        </p:par>
                        <p:par>
                          <p:cTn id="10" fill="hold" nodeType="afterGroup">
                            <p:stCondLst>
                              <p:cond delay="500"/>
                            </p:stCondLst>
                            <p:childTnLst>
                              <p:par>
                                <p:cTn id="11" presetID="12" presetClass="entr" presetSubtype="4" fill="hold" grpId="0" nodeType="afterEffect">
                                  <p:stCondLst>
                                    <p:cond delay="0"/>
                                  </p:stCondLst>
                                  <p:childTnLst>
                                    <p:set>
                                      <p:cBhvr>
                                        <p:cTn id="12" dur="1" fill="hold">
                                          <p:stCondLst>
                                            <p:cond delay="0"/>
                                          </p:stCondLst>
                                        </p:cTn>
                                        <p:tgtEl>
                                          <p:spTgt spid="65541"/>
                                        </p:tgtEl>
                                        <p:attrNameLst>
                                          <p:attrName>style.visibility</p:attrName>
                                        </p:attrNameLst>
                                      </p:cBhvr>
                                      <p:to>
                                        <p:strVal val="visible"/>
                                      </p:to>
                                    </p:set>
                                    <p:animEffect transition="in" filter="slide(fromBottom)">
                                      <p:cBhvr>
                                        <p:cTn id="13" dur="500"/>
                                        <p:tgtEl>
                                          <p:spTgt spid="6554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5" presetClass="entr" presetSubtype="0" fill="hold" nodeType="clickEffect">
                                  <p:stCondLst>
                                    <p:cond delay="0"/>
                                  </p:stCondLst>
                                  <p:childTnLst>
                                    <p:set>
                                      <p:cBhvr>
                                        <p:cTn id="17" dur="1" fill="hold">
                                          <p:stCondLst>
                                            <p:cond delay="0"/>
                                          </p:stCondLst>
                                        </p:cTn>
                                        <p:tgtEl>
                                          <p:spTgt spid="65542"/>
                                        </p:tgtEl>
                                        <p:attrNameLst>
                                          <p:attrName>style.visibility</p:attrName>
                                        </p:attrNameLst>
                                      </p:cBhvr>
                                      <p:to>
                                        <p:strVal val="visible"/>
                                      </p:to>
                                    </p:set>
                                    <p:anim calcmode="lin" valueType="num">
                                      <p:cBhvr>
                                        <p:cTn id="18" dur="1000" fill="hold"/>
                                        <p:tgtEl>
                                          <p:spTgt spid="65542"/>
                                        </p:tgtEl>
                                        <p:attrNameLst>
                                          <p:attrName>ppt_w</p:attrName>
                                        </p:attrNameLst>
                                      </p:cBhvr>
                                      <p:tavLst>
                                        <p:tav tm="0">
                                          <p:val>
                                            <p:fltVal val="0"/>
                                          </p:val>
                                        </p:tav>
                                        <p:tav tm="100000">
                                          <p:val>
                                            <p:strVal val="#ppt_w"/>
                                          </p:val>
                                        </p:tav>
                                      </p:tavLst>
                                    </p:anim>
                                    <p:anim calcmode="lin" valueType="num">
                                      <p:cBhvr>
                                        <p:cTn id="19" dur="1000" fill="hold"/>
                                        <p:tgtEl>
                                          <p:spTgt spid="65542"/>
                                        </p:tgtEl>
                                        <p:attrNameLst>
                                          <p:attrName>ppt_h</p:attrName>
                                        </p:attrNameLst>
                                      </p:cBhvr>
                                      <p:tavLst>
                                        <p:tav tm="0">
                                          <p:val>
                                            <p:fltVal val="0"/>
                                          </p:val>
                                        </p:tav>
                                        <p:tav tm="100000">
                                          <p:val>
                                            <p:strVal val="#ppt_h"/>
                                          </p:val>
                                        </p:tav>
                                      </p:tavLst>
                                    </p:anim>
                                    <p:anim calcmode="lin" valueType="num">
                                      <p:cBhvr>
                                        <p:cTn id="20" dur="1000" fill="hold"/>
                                        <p:tgtEl>
                                          <p:spTgt spid="65542"/>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65542"/>
                                        </p:tgtEl>
                                        <p:attrNameLst>
                                          <p:attrName>ppt_y</p:attrName>
                                        </p:attrNameLst>
                                      </p:cBhvr>
                                      <p:tavLst>
                                        <p:tav tm="0" fmla="#ppt_y+(sin(-2*pi*(1-$))*-#ppt_x+cos(-2*pi*(1-$))*(1-#ppt_y))*(1-$)">
                                          <p:val>
                                            <p:fltVal val="0"/>
                                          </p:val>
                                        </p:tav>
                                        <p:tav tm="100000">
                                          <p:val>
                                            <p:fltVal val="1"/>
                                          </p:val>
                                        </p:tav>
                                      </p:tavLst>
                                    </p:anim>
                                  </p:childTnLst>
                                </p:cTn>
                              </p:par>
                            </p:childTnLst>
                          </p:cTn>
                        </p:par>
                        <p:par>
                          <p:cTn id="22" fill="hold" nodeType="afterGroup">
                            <p:stCondLst>
                              <p:cond delay="1000"/>
                            </p:stCondLst>
                            <p:childTnLst>
                              <p:par>
                                <p:cTn id="23" presetID="12" presetClass="entr" presetSubtype="4" fill="hold" grpId="0" nodeType="afterEffect">
                                  <p:stCondLst>
                                    <p:cond delay="0"/>
                                  </p:stCondLst>
                                  <p:childTnLst>
                                    <p:set>
                                      <p:cBhvr>
                                        <p:cTn id="24" dur="1" fill="hold">
                                          <p:stCondLst>
                                            <p:cond delay="0"/>
                                          </p:stCondLst>
                                        </p:cTn>
                                        <p:tgtEl>
                                          <p:spTgt spid="65543"/>
                                        </p:tgtEl>
                                        <p:attrNameLst>
                                          <p:attrName>style.visibility</p:attrName>
                                        </p:attrNameLst>
                                      </p:cBhvr>
                                      <p:to>
                                        <p:strVal val="visible"/>
                                      </p:to>
                                    </p:set>
                                    <p:animEffect transition="in" filter="slide(fromBottom)">
                                      <p:cBhvr>
                                        <p:cTn id="25" dur="500"/>
                                        <p:tgtEl>
                                          <p:spTgt spid="65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p:bldP spid="6554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3">
            <a:extLst>
              <a:ext uri="{FF2B5EF4-FFF2-40B4-BE49-F238E27FC236}">
                <a16:creationId xmlns:a16="http://schemas.microsoft.com/office/drawing/2014/main" id="{51DB2060-EC59-4429-9ED5-B3C9967059FB}"/>
              </a:ext>
            </a:extLst>
          </p:cNvPr>
          <p:cNvSpPr txBox="1">
            <a:spLocks noChangeArrowheads="1"/>
          </p:cNvSpPr>
          <p:nvPr/>
        </p:nvSpPr>
        <p:spPr bwMode="auto">
          <a:xfrm>
            <a:off x="2195513" y="5229225"/>
            <a:ext cx="48244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t> </a:t>
            </a:r>
            <a:r>
              <a:rPr lang="en-US" altLang="zh-CN" sz="2800" b="1" i="1"/>
              <a:t> </a:t>
            </a:r>
            <a:r>
              <a:rPr lang="en-US" altLang="zh-CN" sz="2800" b="1"/>
              <a:t> </a:t>
            </a:r>
            <a:r>
              <a:rPr lang="zh-CN" altLang="en-US" sz="2800" b="1"/>
              <a:t>开普勒折射望远镜光学系统</a:t>
            </a:r>
          </a:p>
        </p:txBody>
      </p:sp>
      <p:pic>
        <p:nvPicPr>
          <p:cNvPr id="18436" name="Picture 4">
            <a:extLst>
              <a:ext uri="{FF2B5EF4-FFF2-40B4-BE49-F238E27FC236}">
                <a16:creationId xmlns:a16="http://schemas.microsoft.com/office/drawing/2014/main" id="{2FEB9606-EC8C-4CE1-A7ED-55A34177C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620713"/>
            <a:ext cx="6380163" cy="4267200"/>
          </a:xfrm>
          <a:prstGeom prst="rect">
            <a:avLst/>
          </a:prstGeom>
          <a:noFill/>
          <a:extLst>
            <a:ext uri="{909E8E84-426E-40DD-AFC4-6F175D3DCCD1}">
              <a14:hiddenFill xmlns:a14="http://schemas.microsoft.com/office/drawing/2010/main">
                <a:solidFill>
                  <a:srgbClr val="FFFFFF"/>
                </a:solidFill>
              </a14:hiddenFill>
            </a:ext>
          </a:extLst>
        </p:spPr>
      </p:pic>
      <p:sp>
        <p:nvSpPr>
          <p:cNvPr id="18437" name="AutoShape 5">
            <a:hlinkClick r:id="rId4" action="ppaction://hlinksldjump" highlightClick="1"/>
            <a:extLst>
              <a:ext uri="{FF2B5EF4-FFF2-40B4-BE49-F238E27FC236}">
                <a16:creationId xmlns:a16="http://schemas.microsoft.com/office/drawing/2014/main" id="{BE26E5DE-2DBA-48B7-B97A-695CBD8A9C03}"/>
              </a:ext>
            </a:extLst>
          </p:cNvPr>
          <p:cNvSpPr>
            <a:spLocks noChangeArrowheads="1"/>
          </p:cNvSpPr>
          <p:nvPr/>
        </p:nvSpPr>
        <p:spPr bwMode="auto">
          <a:xfrm>
            <a:off x="7812088" y="5949950"/>
            <a:ext cx="792162" cy="503238"/>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with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strips(downRight)">
                                      <p:cBhvr>
                                        <p:cTn id="7" dur="500"/>
                                        <p:tgtEl>
                                          <p:spTgt spid="18436"/>
                                        </p:tgtEl>
                                      </p:cBhvr>
                                    </p:animEffect>
                                  </p:childTnLst>
                                </p:cTn>
                              </p:par>
                            </p:childTnLst>
                          </p:cTn>
                        </p:par>
                        <p:par>
                          <p:cTn id="8" fill="hold" nodeType="afterGroup">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18435"/>
                                        </p:tgtEl>
                                        <p:attrNameLst>
                                          <p:attrName>style.visibility</p:attrName>
                                        </p:attrNameLst>
                                      </p:cBhvr>
                                      <p:to>
                                        <p:strVal val="visible"/>
                                      </p:to>
                                    </p:set>
                                    <p:animEffect transition="in" filter="slide(fromBottom)">
                                      <p:cBhvr>
                                        <p:cTn id="11" dur="5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7" name="Picture 5" descr="1093600167">
            <a:extLst>
              <a:ext uri="{FF2B5EF4-FFF2-40B4-BE49-F238E27FC236}">
                <a16:creationId xmlns:a16="http://schemas.microsoft.com/office/drawing/2014/main" id="{9D9EB4CC-D1A4-4931-B9B4-55CED48B4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2205038"/>
            <a:ext cx="6623050" cy="1785937"/>
          </a:xfrm>
          <a:prstGeom prst="rect">
            <a:avLst/>
          </a:prstGeom>
          <a:noFill/>
          <a:extLst>
            <a:ext uri="{909E8E84-426E-40DD-AFC4-6F175D3DCCD1}">
              <a14:hiddenFill xmlns:a14="http://schemas.microsoft.com/office/drawing/2010/main">
                <a:solidFill>
                  <a:srgbClr val="FFFFFF"/>
                </a:solidFill>
              </a14:hiddenFill>
            </a:ext>
          </a:extLst>
        </p:spPr>
      </p:pic>
      <p:sp>
        <p:nvSpPr>
          <p:cNvPr id="69638" name="Text Box 6">
            <a:extLst>
              <a:ext uri="{FF2B5EF4-FFF2-40B4-BE49-F238E27FC236}">
                <a16:creationId xmlns:a16="http://schemas.microsoft.com/office/drawing/2014/main" id="{D1BE63F8-1F49-4A73-A6C5-C4D6D83264C7}"/>
              </a:ext>
            </a:extLst>
          </p:cNvPr>
          <p:cNvSpPr txBox="1">
            <a:spLocks noChangeArrowheads="1"/>
          </p:cNvSpPr>
          <p:nvPr/>
        </p:nvSpPr>
        <p:spPr bwMode="auto">
          <a:xfrm>
            <a:off x="1331913" y="476250"/>
            <a:ext cx="61198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t>折射望远镜的红、绿、蓝三色的色差 </a:t>
            </a:r>
          </a:p>
        </p:txBody>
      </p:sp>
      <p:sp>
        <p:nvSpPr>
          <p:cNvPr id="69639" name="Text Box 7">
            <a:extLst>
              <a:ext uri="{FF2B5EF4-FFF2-40B4-BE49-F238E27FC236}">
                <a16:creationId xmlns:a16="http://schemas.microsoft.com/office/drawing/2014/main" id="{F9004C90-7D91-474D-8CA1-9B9E63B38EB3}"/>
              </a:ext>
            </a:extLst>
          </p:cNvPr>
          <p:cNvSpPr txBox="1">
            <a:spLocks noChangeArrowheads="1"/>
          </p:cNvSpPr>
          <p:nvPr/>
        </p:nvSpPr>
        <p:spPr bwMode="auto">
          <a:xfrm>
            <a:off x="4787900" y="4292600"/>
            <a:ext cx="216058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t>a. </a:t>
            </a:r>
            <a:r>
              <a:rPr lang="zh-CN" altLang="en-US" sz="2000" b="1"/>
              <a:t>蓝光焦点</a:t>
            </a:r>
            <a:br>
              <a:rPr lang="zh-CN" altLang="en-US" sz="2000" b="1"/>
            </a:br>
            <a:r>
              <a:rPr lang="en-US" altLang="zh-CN" sz="2000" b="1"/>
              <a:t>b. </a:t>
            </a:r>
            <a:r>
              <a:rPr lang="zh-CN" altLang="en-US" sz="2000" b="1"/>
              <a:t>黄光焦点 </a:t>
            </a:r>
            <a:br>
              <a:rPr lang="zh-CN" altLang="en-US" sz="2000" b="1"/>
            </a:br>
            <a:r>
              <a:rPr lang="en-US" altLang="zh-CN" sz="2000" b="1"/>
              <a:t>c. </a:t>
            </a:r>
            <a:r>
              <a:rPr lang="zh-CN" altLang="en-US" sz="2000" b="1"/>
              <a:t>红光焦点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withEffect">
                                  <p:stCondLst>
                                    <p:cond delay="0"/>
                                  </p:stCondLst>
                                  <p:childTnLst>
                                    <p:set>
                                      <p:cBhvr>
                                        <p:cTn id="6" dur="1" fill="hold">
                                          <p:stCondLst>
                                            <p:cond delay="0"/>
                                          </p:stCondLst>
                                        </p:cTn>
                                        <p:tgtEl>
                                          <p:spTgt spid="69637"/>
                                        </p:tgtEl>
                                        <p:attrNameLst>
                                          <p:attrName>style.visibility</p:attrName>
                                        </p:attrNameLst>
                                      </p:cBhvr>
                                      <p:to>
                                        <p:strVal val="visible"/>
                                      </p:to>
                                    </p:set>
                                    <p:anim calcmode="lin" valueType="num">
                                      <p:cBhvr additive="base">
                                        <p:cTn id="7" dur="500" fill="hold"/>
                                        <p:tgtEl>
                                          <p:spTgt spid="69637"/>
                                        </p:tgtEl>
                                        <p:attrNameLst>
                                          <p:attrName>ppt_x</p:attrName>
                                        </p:attrNameLst>
                                      </p:cBhvr>
                                      <p:tavLst>
                                        <p:tav tm="0">
                                          <p:val>
                                            <p:strVal val="#ppt_x"/>
                                          </p:val>
                                        </p:tav>
                                        <p:tav tm="100000">
                                          <p:val>
                                            <p:strVal val="#ppt_x"/>
                                          </p:val>
                                        </p:tav>
                                      </p:tavLst>
                                    </p:anim>
                                    <p:anim calcmode="lin" valueType="num">
                                      <p:cBhvr additive="base">
                                        <p:cTn id="8" dur="500" fill="hold"/>
                                        <p:tgtEl>
                                          <p:spTgt spid="69637"/>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12" presetClass="entr" presetSubtype="2" fill="hold" grpId="0" nodeType="afterEffect">
                                  <p:stCondLst>
                                    <p:cond delay="0"/>
                                  </p:stCondLst>
                                  <p:childTnLst>
                                    <p:set>
                                      <p:cBhvr>
                                        <p:cTn id="11" dur="1" fill="hold">
                                          <p:stCondLst>
                                            <p:cond delay="0"/>
                                          </p:stCondLst>
                                        </p:cTn>
                                        <p:tgtEl>
                                          <p:spTgt spid="69639"/>
                                        </p:tgtEl>
                                        <p:attrNameLst>
                                          <p:attrName>style.visibility</p:attrName>
                                        </p:attrNameLst>
                                      </p:cBhvr>
                                      <p:to>
                                        <p:strVal val="visible"/>
                                      </p:to>
                                    </p:set>
                                    <p:animEffect transition="in" filter="slide(fromRight)">
                                      <p:cBhvr>
                                        <p:cTn id="12" dur="500"/>
                                        <p:tgtEl>
                                          <p:spTgt spid="69639"/>
                                        </p:tgtEl>
                                      </p:cBhvr>
                                    </p:animEffect>
                                  </p:childTnLst>
                                </p:cTn>
                              </p:par>
                            </p:childTnLst>
                          </p:cTn>
                        </p:par>
                        <p:par>
                          <p:cTn id="13" fill="hold" nodeType="afterGroup">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69638"/>
                                        </p:tgtEl>
                                        <p:attrNameLst>
                                          <p:attrName>style.visibility</p:attrName>
                                        </p:attrNameLst>
                                      </p:cBhvr>
                                      <p:to>
                                        <p:strVal val="visible"/>
                                      </p:to>
                                    </p:set>
                                    <p:animEffect transition="in" filter="slide(fromBottom)">
                                      <p:cBhvr>
                                        <p:cTn id="16" dur="500"/>
                                        <p:tgtEl>
                                          <p:spTgt spid="69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8" grpId="0"/>
      <p:bldP spid="696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0" name="Picture 4" descr="1093600168">
            <a:extLst>
              <a:ext uri="{FF2B5EF4-FFF2-40B4-BE49-F238E27FC236}">
                <a16:creationId xmlns:a16="http://schemas.microsoft.com/office/drawing/2014/main" id="{F2693FD5-F014-4956-B45C-0E6F58203B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395413"/>
            <a:ext cx="5616575" cy="1096962"/>
          </a:xfrm>
          <a:prstGeom prst="rect">
            <a:avLst/>
          </a:prstGeom>
          <a:noFill/>
          <a:extLst>
            <a:ext uri="{909E8E84-426E-40DD-AFC4-6F175D3DCCD1}">
              <a14:hiddenFill xmlns:a14="http://schemas.microsoft.com/office/drawing/2010/main">
                <a:solidFill>
                  <a:srgbClr val="FFFFFF"/>
                </a:solidFill>
              </a14:hiddenFill>
            </a:ext>
          </a:extLst>
        </p:spPr>
      </p:pic>
      <p:pic>
        <p:nvPicPr>
          <p:cNvPr id="70661" name="Picture 5" descr="1093600166">
            <a:extLst>
              <a:ext uri="{FF2B5EF4-FFF2-40B4-BE49-F238E27FC236}">
                <a16:creationId xmlns:a16="http://schemas.microsoft.com/office/drawing/2014/main" id="{3935943C-187C-42FF-882B-7A8D56BAAE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952750"/>
            <a:ext cx="2706687" cy="3284538"/>
          </a:xfrm>
          <a:prstGeom prst="rect">
            <a:avLst/>
          </a:prstGeom>
          <a:noFill/>
          <a:extLst>
            <a:ext uri="{909E8E84-426E-40DD-AFC4-6F175D3DCCD1}">
              <a14:hiddenFill xmlns:a14="http://schemas.microsoft.com/office/drawing/2010/main">
                <a:solidFill>
                  <a:srgbClr val="FFFFFF"/>
                </a:solidFill>
              </a14:hiddenFill>
            </a:ext>
          </a:extLst>
        </p:spPr>
      </p:pic>
      <p:sp>
        <p:nvSpPr>
          <p:cNvPr id="70662" name="Text Box 6">
            <a:extLst>
              <a:ext uri="{FF2B5EF4-FFF2-40B4-BE49-F238E27FC236}">
                <a16:creationId xmlns:a16="http://schemas.microsoft.com/office/drawing/2014/main" id="{C7AE417C-5995-4E61-8EDA-D23599A5E4F6}"/>
              </a:ext>
            </a:extLst>
          </p:cNvPr>
          <p:cNvSpPr txBox="1">
            <a:spLocks noChangeArrowheads="1"/>
          </p:cNvSpPr>
          <p:nvPr/>
        </p:nvSpPr>
        <p:spPr bwMode="auto">
          <a:xfrm>
            <a:off x="3995738" y="2622550"/>
            <a:ext cx="3140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t>折射望远镜的结构 </a:t>
            </a:r>
          </a:p>
        </p:txBody>
      </p:sp>
      <p:sp>
        <p:nvSpPr>
          <p:cNvPr id="70663" name="Text Box 7">
            <a:extLst>
              <a:ext uri="{FF2B5EF4-FFF2-40B4-BE49-F238E27FC236}">
                <a16:creationId xmlns:a16="http://schemas.microsoft.com/office/drawing/2014/main" id="{D563A4C0-1B2D-4D82-8E60-F9D4266A4DD1}"/>
              </a:ext>
            </a:extLst>
          </p:cNvPr>
          <p:cNvSpPr txBox="1">
            <a:spLocks noChangeArrowheads="1"/>
          </p:cNvSpPr>
          <p:nvPr/>
        </p:nvSpPr>
        <p:spPr bwMode="auto">
          <a:xfrm>
            <a:off x="3851275" y="4889500"/>
            <a:ext cx="34972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t>折射望远镜与赤道仪 </a:t>
            </a:r>
          </a:p>
        </p:txBody>
      </p:sp>
      <p:pic>
        <p:nvPicPr>
          <p:cNvPr id="70664" name="Picture 8" descr="返回上">
            <a:hlinkClick r:id="rId4" action="ppaction://hlinksldjump" highlightClick="1"/>
            <a:extLst>
              <a:ext uri="{FF2B5EF4-FFF2-40B4-BE49-F238E27FC236}">
                <a16:creationId xmlns:a16="http://schemas.microsoft.com/office/drawing/2014/main" id="{65498113-0300-4E2A-AC12-E8B7EB8FD9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288" y="5445125"/>
            <a:ext cx="1295400" cy="498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70660"/>
                                        </p:tgtEl>
                                        <p:attrNameLst>
                                          <p:attrName>style.visibility</p:attrName>
                                        </p:attrNameLst>
                                      </p:cBhvr>
                                      <p:to>
                                        <p:strVal val="visible"/>
                                      </p:to>
                                    </p:set>
                                    <p:anim calcmode="lin" valueType="num">
                                      <p:cBhvr>
                                        <p:cTn id="7" dur="1000" fill="hold"/>
                                        <p:tgtEl>
                                          <p:spTgt spid="70660"/>
                                        </p:tgtEl>
                                        <p:attrNameLst>
                                          <p:attrName>ppt_w</p:attrName>
                                        </p:attrNameLst>
                                      </p:cBhvr>
                                      <p:tavLst>
                                        <p:tav tm="0">
                                          <p:val>
                                            <p:fltVal val="0"/>
                                          </p:val>
                                        </p:tav>
                                        <p:tav tm="100000">
                                          <p:val>
                                            <p:strVal val="#ppt_w"/>
                                          </p:val>
                                        </p:tav>
                                      </p:tavLst>
                                    </p:anim>
                                    <p:anim calcmode="lin" valueType="num">
                                      <p:cBhvr>
                                        <p:cTn id="8" dur="1000" fill="hold"/>
                                        <p:tgtEl>
                                          <p:spTgt spid="70660"/>
                                        </p:tgtEl>
                                        <p:attrNameLst>
                                          <p:attrName>ppt_h</p:attrName>
                                        </p:attrNameLst>
                                      </p:cBhvr>
                                      <p:tavLst>
                                        <p:tav tm="0">
                                          <p:val>
                                            <p:fltVal val="0"/>
                                          </p:val>
                                        </p:tav>
                                        <p:tav tm="100000">
                                          <p:val>
                                            <p:strVal val="#ppt_h"/>
                                          </p:val>
                                        </p:tav>
                                      </p:tavLst>
                                    </p:anim>
                                    <p:anim calcmode="lin" valueType="num">
                                      <p:cBhvr>
                                        <p:cTn id="9" dur="1000" fill="hold"/>
                                        <p:tgtEl>
                                          <p:spTgt spid="70660"/>
                                        </p:tgtEl>
                                        <p:attrNameLst>
                                          <p:attrName>style.rotation</p:attrName>
                                        </p:attrNameLst>
                                      </p:cBhvr>
                                      <p:tavLst>
                                        <p:tav tm="0">
                                          <p:val>
                                            <p:fltVal val="90"/>
                                          </p:val>
                                        </p:tav>
                                        <p:tav tm="100000">
                                          <p:val>
                                            <p:fltVal val="0"/>
                                          </p:val>
                                        </p:tav>
                                      </p:tavLst>
                                    </p:anim>
                                    <p:animEffect transition="in" filter="fade">
                                      <p:cBhvr>
                                        <p:cTn id="10" dur="1000"/>
                                        <p:tgtEl>
                                          <p:spTgt spid="70660"/>
                                        </p:tgtEl>
                                      </p:cBhvr>
                                    </p:animEffect>
                                  </p:childTnLst>
                                </p:cTn>
                              </p:par>
                            </p:childTnLst>
                          </p:cTn>
                        </p:par>
                        <p:par>
                          <p:cTn id="11" fill="hold" nodeType="afterGroup">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70662"/>
                                        </p:tgtEl>
                                        <p:attrNameLst>
                                          <p:attrName>style.visibility</p:attrName>
                                        </p:attrNameLst>
                                      </p:cBhvr>
                                      <p:to>
                                        <p:strVal val="visible"/>
                                      </p:to>
                                    </p:set>
                                    <p:animEffect transition="in" filter="slide(fromBottom)">
                                      <p:cBhvr>
                                        <p:cTn id="14" dur="500"/>
                                        <p:tgtEl>
                                          <p:spTgt spid="7066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2" presetClass="entr" presetSubtype="0" fill="hold" nodeType="clickEffect">
                                  <p:stCondLst>
                                    <p:cond delay="0"/>
                                  </p:stCondLst>
                                  <p:childTnLst>
                                    <p:set>
                                      <p:cBhvr>
                                        <p:cTn id="18" dur="1" fill="hold">
                                          <p:stCondLst>
                                            <p:cond delay="0"/>
                                          </p:stCondLst>
                                        </p:cTn>
                                        <p:tgtEl>
                                          <p:spTgt spid="70661"/>
                                        </p:tgtEl>
                                        <p:attrNameLst>
                                          <p:attrName>style.visibility</p:attrName>
                                        </p:attrNameLst>
                                      </p:cBhvr>
                                      <p:to>
                                        <p:strVal val="visible"/>
                                      </p:to>
                                    </p:set>
                                    <p:animScale>
                                      <p:cBhvr>
                                        <p:cTn id="19" dur="1000" decel="50000" fill="hold">
                                          <p:stCondLst>
                                            <p:cond delay="0"/>
                                          </p:stCondLst>
                                        </p:cTn>
                                        <p:tgtEl>
                                          <p:spTgt spid="7066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70661"/>
                                        </p:tgtEl>
                                        <p:attrNameLst>
                                          <p:attrName>ppt_x</p:attrName>
                                          <p:attrName>ppt_y</p:attrName>
                                        </p:attrNameLst>
                                      </p:cBhvr>
                                    </p:animMotion>
                                    <p:animEffect transition="in" filter="fade">
                                      <p:cBhvr>
                                        <p:cTn id="21" dur="1000"/>
                                        <p:tgtEl>
                                          <p:spTgt spid="70661"/>
                                        </p:tgtEl>
                                      </p:cBhvr>
                                    </p:animEffect>
                                  </p:childTnLst>
                                </p:cTn>
                              </p:par>
                            </p:childTnLst>
                          </p:cTn>
                        </p:par>
                        <p:par>
                          <p:cTn id="22" fill="hold" nodeType="afterGroup">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70663"/>
                                        </p:tgtEl>
                                        <p:attrNameLst>
                                          <p:attrName>style.visibility</p:attrName>
                                        </p:attrNameLst>
                                      </p:cBhvr>
                                      <p:to>
                                        <p:strVal val="visible"/>
                                      </p:to>
                                    </p:set>
                                    <p:anim calcmode="lin" valueType="num">
                                      <p:cBhvr additive="base">
                                        <p:cTn id="25" dur="500" fill="hold"/>
                                        <p:tgtEl>
                                          <p:spTgt spid="70663"/>
                                        </p:tgtEl>
                                        <p:attrNameLst>
                                          <p:attrName>ppt_x</p:attrName>
                                        </p:attrNameLst>
                                      </p:cBhvr>
                                      <p:tavLst>
                                        <p:tav tm="0">
                                          <p:val>
                                            <p:strVal val="#ppt_x"/>
                                          </p:val>
                                        </p:tav>
                                        <p:tav tm="100000">
                                          <p:val>
                                            <p:strVal val="#ppt_x"/>
                                          </p:val>
                                        </p:tav>
                                      </p:tavLst>
                                    </p:anim>
                                    <p:anim calcmode="lin" valueType="num">
                                      <p:cBhvr additive="base">
                                        <p:cTn id="26" dur="500" fill="hold"/>
                                        <p:tgtEl>
                                          <p:spTgt spid="70663"/>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1500"/>
                            </p:stCondLst>
                            <p:childTnLst>
                              <p:par>
                                <p:cTn id="28" presetID="1" presetClass="entr" presetSubtype="0" fill="hold" nodeType="afterEffect">
                                  <p:stCondLst>
                                    <p:cond delay="0"/>
                                  </p:stCondLst>
                                  <p:childTnLst>
                                    <p:set>
                                      <p:cBhvr>
                                        <p:cTn id="29" dur="1" fill="hold">
                                          <p:stCondLst>
                                            <p:cond delay="0"/>
                                          </p:stCondLst>
                                        </p:cTn>
                                        <p:tgtEl>
                                          <p:spTgt spid="706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2" grpId="0"/>
      <p:bldP spid="7066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5" name="Picture 5" descr="1093600169">
            <a:extLst>
              <a:ext uri="{FF2B5EF4-FFF2-40B4-BE49-F238E27FC236}">
                <a16:creationId xmlns:a16="http://schemas.microsoft.com/office/drawing/2014/main" id="{CCF33116-A4E9-4F22-A024-947DC2195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25" y="1557338"/>
            <a:ext cx="2778125" cy="3960812"/>
          </a:xfrm>
          <a:prstGeom prst="rect">
            <a:avLst/>
          </a:prstGeom>
          <a:noFill/>
          <a:extLst>
            <a:ext uri="{909E8E84-426E-40DD-AFC4-6F175D3DCCD1}">
              <a14:hiddenFill xmlns:a14="http://schemas.microsoft.com/office/drawing/2010/main">
                <a:solidFill>
                  <a:srgbClr val="FFFFFF"/>
                </a:solidFill>
              </a14:hiddenFill>
            </a:ext>
          </a:extLst>
        </p:spPr>
      </p:pic>
      <p:sp>
        <p:nvSpPr>
          <p:cNvPr id="71687" name="Text Box 7">
            <a:extLst>
              <a:ext uri="{FF2B5EF4-FFF2-40B4-BE49-F238E27FC236}">
                <a16:creationId xmlns:a16="http://schemas.microsoft.com/office/drawing/2014/main" id="{8E8A2275-2AB2-4C1C-AA08-EF69C5D80AA5}"/>
              </a:ext>
            </a:extLst>
          </p:cNvPr>
          <p:cNvSpPr txBox="1">
            <a:spLocks noChangeArrowheads="1"/>
          </p:cNvSpPr>
          <p:nvPr/>
        </p:nvSpPr>
        <p:spPr bwMode="auto">
          <a:xfrm>
            <a:off x="4211638" y="5589588"/>
            <a:ext cx="3940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t>牛顿式反射望远镜与赤道仪</a:t>
            </a:r>
            <a:r>
              <a:rPr lang="zh-CN" altLang="en-US" sz="2800" b="1"/>
              <a:t> </a:t>
            </a:r>
          </a:p>
        </p:txBody>
      </p:sp>
      <p:pic>
        <p:nvPicPr>
          <p:cNvPr id="71689" name="Picture 9" descr="1093600171">
            <a:extLst>
              <a:ext uri="{FF2B5EF4-FFF2-40B4-BE49-F238E27FC236}">
                <a16:creationId xmlns:a16="http://schemas.microsoft.com/office/drawing/2014/main" id="{A4EF3C3C-4E19-43D2-BE63-4780ACC78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420938"/>
            <a:ext cx="4464050" cy="1739900"/>
          </a:xfrm>
          <a:prstGeom prst="rect">
            <a:avLst/>
          </a:prstGeom>
          <a:noFill/>
          <a:extLst>
            <a:ext uri="{909E8E84-426E-40DD-AFC4-6F175D3DCCD1}">
              <a14:hiddenFill xmlns:a14="http://schemas.microsoft.com/office/drawing/2010/main">
                <a:solidFill>
                  <a:srgbClr val="FFFFFF"/>
                </a:solidFill>
              </a14:hiddenFill>
            </a:ext>
          </a:extLst>
        </p:spPr>
      </p:pic>
      <p:sp>
        <p:nvSpPr>
          <p:cNvPr id="71690" name="Text Box 10">
            <a:extLst>
              <a:ext uri="{FF2B5EF4-FFF2-40B4-BE49-F238E27FC236}">
                <a16:creationId xmlns:a16="http://schemas.microsoft.com/office/drawing/2014/main" id="{40EC497F-355B-4596-9B02-AD792315A9DC}"/>
              </a:ext>
            </a:extLst>
          </p:cNvPr>
          <p:cNvSpPr txBox="1">
            <a:spLocks noChangeArrowheads="1"/>
          </p:cNvSpPr>
          <p:nvPr/>
        </p:nvSpPr>
        <p:spPr bwMode="auto">
          <a:xfrm>
            <a:off x="755650" y="4365625"/>
            <a:ext cx="36353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t>牛顿式反射望远镜的结构</a:t>
            </a:r>
            <a:r>
              <a:rPr lang="zh-CN" altLang="en-US" sz="2800" b="1"/>
              <a:t> </a:t>
            </a:r>
          </a:p>
        </p:txBody>
      </p:sp>
      <p:sp>
        <p:nvSpPr>
          <p:cNvPr id="71692" name="Text Box 12">
            <a:extLst>
              <a:ext uri="{FF2B5EF4-FFF2-40B4-BE49-F238E27FC236}">
                <a16:creationId xmlns:a16="http://schemas.microsoft.com/office/drawing/2014/main" id="{29F9266F-941D-4C8D-98FC-9B73BDB5821B}"/>
              </a:ext>
            </a:extLst>
          </p:cNvPr>
          <p:cNvSpPr txBox="1">
            <a:spLocks noChangeArrowheads="1"/>
          </p:cNvSpPr>
          <p:nvPr/>
        </p:nvSpPr>
        <p:spPr bwMode="auto">
          <a:xfrm>
            <a:off x="2124075" y="476250"/>
            <a:ext cx="4248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t>牛顿式反射望远镜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71689"/>
                                        </p:tgtEl>
                                        <p:attrNameLst>
                                          <p:attrName>style.visibility</p:attrName>
                                        </p:attrNameLst>
                                      </p:cBhvr>
                                      <p:to>
                                        <p:strVal val="visible"/>
                                      </p:to>
                                    </p:set>
                                    <p:anim calcmode="lin" valueType="num">
                                      <p:cBhvr>
                                        <p:cTn id="7" dur="500" fill="hold"/>
                                        <p:tgtEl>
                                          <p:spTgt spid="71689"/>
                                        </p:tgtEl>
                                        <p:attrNameLst>
                                          <p:attrName>ppt_w</p:attrName>
                                        </p:attrNameLst>
                                      </p:cBhvr>
                                      <p:tavLst>
                                        <p:tav tm="0">
                                          <p:val>
                                            <p:fltVal val="0"/>
                                          </p:val>
                                        </p:tav>
                                        <p:tav tm="100000">
                                          <p:val>
                                            <p:strVal val="#ppt_w"/>
                                          </p:val>
                                        </p:tav>
                                      </p:tavLst>
                                    </p:anim>
                                    <p:anim calcmode="lin" valueType="num">
                                      <p:cBhvr>
                                        <p:cTn id="8" dur="500" fill="hold"/>
                                        <p:tgtEl>
                                          <p:spTgt spid="71689"/>
                                        </p:tgtEl>
                                        <p:attrNameLst>
                                          <p:attrName>ppt_h</p:attrName>
                                        </p:attrNameLst>
                                      </p:cBhvr>
                                      <p:tavLst>
                                        <p:tav tm="0">
                                          <p:val>
                                            <p:fltVal val="0"/>
                                          </p:val>
                                        </p:tav>
                                        <p:tav tm="100000">
                                          <p:val>
                                            <p:strVal val="#ppt_h"/>
                                          </p:val>
                                        </p:tav>
                                      </p:tavLst>
                                    </p:anim>
                                    <p:animEffect transition="in" filter="fade">
                                      <p:cBhvr>
                                        <p:cTn id="9" dur="500"/>
                                        <p:tgtEl>
                                          <p:spTgt spid="71689"/>
                                        </p:tgtEl>
                                      </p:cBhvr>
                                    </p:animEffect>
                                  </p:childTnLst>
                                </p:cTn>
                              </p:par>
                            </p:childTnLst>
                          </p:cTn>
                        </p:par>
                        <p:par>
                          <p:cTn id="10" fill="hold" nodeType="afterGroup">
                            <p:stCondLst>
                              <p:cond delay="500"/>
                            </p:stCondLst>
                            <p:childTnLst>
                              <p:par>
                                <p:cTn id="11" presetID="12" presetClass="entr" presetSubtype="4" fill="hold" grpId="0" nodeType="afterEffect">
                                  <p:stCondLst>
                                    <p:cond delay="0"/>
                                  </p:stCondLst>
                                  <p:childTnLst>
                                    <p:set>
                                      <p:cBhvr>
                                        <p:cTn id="12" dur="1" fill="hold">
                                          <p:stCondLst>
                                            <p:cond delay="0"/>
                                          </p:stCondLst>
                                        </p:cTn>
                                        <p:tgtEl>
                                          <p:spTgt spid="71690"/>
                                        </p:tgtEl>
                                        <p:attrNameLst>
                                          <p:attrName>style.visibility</p:attrName>
                                        </p:attrNameLst>
                                      </p:cBhvr>
                                      <p:to>
                                        <p:strVal val="visible"/>
                                      </p:to>
                                    </p:set>
                                    <p:animEffect transition="in" filter="slide(fromBottom)">
                                      <p:cBhvr>
                                        <p:cTn id="13" dur="500"/>
                                        <p:tgtEl>
                                          <p:spTgt spid="7169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nodeType="clickEffect">
                                  <p:stCondLst>
                                    <p:cond delay="0"/>
                                  </p:stCondLst>
                                  <p:childTnLst>
                                    <p:set>
                                      <p:cBhvr>
                                        <p:cTn id="17" dur="1" fill="hold">
                                          <p:stCondLst>
                                            <p:cond delay="0"/>
                                          </p:stCondLst>
                                        </p:cTn>
                                        <p:tgtEl>
                                          <p:spTgt spid="71685"/>
                                        </p:tgtEl>
                                        <p:attrNameLst>
                                          <p:attrName>style.visibility</p:attrName>
                                        </p:attrNameLst>
                                      </p:cBhvr>
                                      <p:to>
                                        <p:strVal val="visible"/>
                                      </p:to>
                                    </p:set>
                                    <p:animEffect transition="in" filter="slide(fromBottom)">
                                      <p:cBhvr>
                                        <p:cTn id="18" dur="500"/>
                                        <p:tgtEl>
                                          <p:spTgt spid="71685"/>
                                        </p:tgtEl>
                                      </p:cBhvr>
                                    </p:animEffect>
                                  </p:childTnLst>
                                </p:cTn>
                              </p:par>
                            </p:childTnLst>
                          </p:cTn>
                        </p:par>
                        <p:par>
                          <p:cTn id="19" fill="hold" nodeType="afterGroup">
                            <p:stCondLst>
                              <p:cond delay="500"/>
                            </p:stCondLst>
                            <p:childTnLst>
                              <p:par>
                                <p:cTn id="20" presetID="52" presetClass="entr" presetSubtype="0" fill="hold" grpId="0" nodeType="afterEffect">
                                  <p:stCondLst>
                                    <p:cond delay="0"/>
                                  </p:stCondLst>
                                  <p:childTnLst>
                                    <p:set>
                                      <p:cBhvr>
                                        <p:cTn id="21" dur="1" fill="hold">
                                          <p:stCondLst>
                                            <p:cond delay="0"/>
                                          </p:stCondLst>
                                        </p:cTn>
                                        <p:tgtEl>
                                          <p:spTgt spid="71687"/>
                                        </p:tgtEl>
                                        <p:attrNameLst>
                                          <p:attrName>style.visibility</p:attrName>
                                        </p:attrNameLst>
                                      </p:cBhvr>
                                      <p:to>
                                        <p:strVal val="visible"/>
                                      </p:to>
                                    </p:set>
                                    <p:animScale>
                                      <p:cBhvr>
                                        <p:cTn id="22" dur="1000" decel="50000" fill="hold">
                                          <p:stCondLst>
                                            <p:cond delay="0"/>
                                          </p:stCondLst>
                                        </p:cTn>
                                        <p:tgtEl>
                                          <p:spTgt spid="7168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71687"/>
                                        </p:tgtEl>
                                        <p:attrNameLst>
                                          <p:attrName>ppt_x</p:attrName>
                                          <p:attrName>ppt_y</p:attrName>
                                        </p:attrNameLst>
                                      </p:cBhvr>
                                    </p:animMotion>
                                    <p:animEffect transition="in" filter="fade">
                                      <p:cBhvr>
                                        <p:cTn id="24" dur="1000"/>
                                        <p:tgtEl>
                                          <p:spTgt spid="71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7" grpId="0"/>
      <p:bldP spid="7169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8" name="Picture 4" descr="1093600170">
            <a:extLst>
              <a:ext uri="{FF2B5EF4-FFF2-40B4-BE49-F238E27FC236}">
                <a16:creationId xmlns:a16="http://schemas.microsoft.com/office/drawing/2014/main" id="{7D7BCD46-D3A1-4668-B8AD-0AC6FE9438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038" y="1555750"/>
            <a:ext cx="5329237" cy="2089150"/>
          </a:xfrm>
          <a:prstGeom prst="rect">
            <a:avLst/>
          </a:prstGeom>
          <a:noFill/>
          <a:extLst>
            <a:ext uri="{909E8E84-426E-40DD-AFC4-6F175D3DCCD1}">
              <a14:hiddenFill xmlns:a14="http://schemas.microsoft.com/office/drawing/2010/main">
                <a:solidFill>
                  <a:srgbClr val="FFFFFF"/>
                </a:solidFill>
              </a14:hiddenFill>
            </a:ext>
          </a:extLst>
        </p:spPr>
      </p:pic>
      <p:pic>
        <p:nvPicPr>
          <p:cNvPr id="72709" name="Picture 5" descr="1093600172">
            <a:extLst>
              <a:ext uri="{FF2B5EF4-FFF2-40B4-BE49-F238E27FC236}">
                <a16:creationId xmlns:a16="http://schemas.microsoft.com/office/drawing/2014/main" id="{E0D77009-C38E-45BB-95E8-3F73C0CB7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50" y="2060575"/>
            <a:ext cx="2625725" cy="3382963"/>
          </a:xfrm>
          <a:prstGeom prst="rect">
            <a:avLst/>
          </a:prstGeom>
          <a:noFill/>
          <a:extLst>
            <a:ext uri="{909E8E84-426E-40DD-AFC4-6F175D3DCCD1}">
              <a14:hiddenFill xmlns:a14="http://schemas.microsoft.com/office/drawing/2010/main">
                <a:solidFill>
                  <a:srgbClr val="FFFFFF"/>
                </a:solidFill>
              </a14:hiddenFill>
            </a:ext>
          </a:extLst>
        </p:spPr>
      </p:pic>
      <p:sp>
        <p:nvSpPr>
          <p:cNvPr id="72710" name="Text Box 6">
            <a:extLst>
              <a:ext uri="{FF2B5EF4-FFF2-40B4-BE49-F238E27FC236}">
                <a16:creationId xmlns:a16="http://schemas.microsoft.com/office/drawing/2014/main" id="{0A4C2527-D5C9-4587-BCA3-ED73836159A0}"/>
              </a:ext>
            </a:extLst>
          </p:cNvPr>
          <p:cNvSpPr txBox="1">
            <a:spLocks noChangeArrowheads="1"/>
          </p:cNvSpPr>
          <p:nvPr/>
        </p:nvSpPr>
        <p:spPr bwMode="auto">
          <a:xfrm>
            <a:off x="517525" y="5599113"/>
            <a:ext cx="48466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t>卡赛格林式反射望远镜 外观</a:t>
            </a:r>
          </a:p>
        </p:txBody>
      </p:sp>
      <p:sp>
        <p:nvSpPr>
          <p:cNvPr id="72711" name="Rectangle 7">
            <a:extLst>
              <a:ext uri="{FF2B5EF4-FFF2-40B4-BE49-F238E27FC236}">
                <a16:creationId xmlns:a16="http://schemas.microsoft.com/office/drawing/2014/main" id="{71980FC0-DCD3-4553-A90C-B4572723DD14}"/>
              </a:ext>
            </a:extLst>
          </p:cNvPr>
          <p:cNvSpPr>
            <a:spLocks noChangeArrowheads="1"/>
          </p:cNvSpPr>
          <p:nvPr/>
        </p:nvSpPr>
        <p:spPr bwMode="auto">
          <a:xfrm>
            <a:off x="3635375" y="3846513"/>
            <a:ext cx="49053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800" b="1"/>
              <a:t>卡赛格林式反射望远镜的结构 </a:t>
            </a:r>
          </a:p>
        </p:txBody>
      </p:sp>
      <p:sp>
        <p:nvSpPr>
          <p:cNvPr id="72713" name="Text Box 9">
            <a:extLst>
              <a:ext uri="{FF2B5EF4-FFF2-40B4-BE49-F238E27FC236}">
                <a16:creationId xmlns:a16="http://schemas.microsoft.com/office/drawing/2014/main" id="{F2209585-BF14-4C0D-91FF-569F40EE12E2}"/>
              </a:ext>
            </a:extLst>
          </p:cNvPr>
          <p:cNvSpPr txBox="1">
            <a:spLocks noChangeArrowheads="1"/>
          </p:cNvSpPr>
          <p:nvPr/>
        </p:nvSpPr>
        <p:spPr bwMode="auto">
          <a:xfrm>
            <a:off x="1476375" y="476250"/>
            <a:ext cx="53276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卡赛格林式反射望远镜</a:t>
            </a:r>
          </a:p>
        </p:txBody>
      </p:sp>
      <p:sp>
        <p:nvSpPr>
          <p:cNvPr id="72714" name="AutoShape 10">
            <a:hlinkClick r:id="rId4" action="ppaction://hlinksldjump" highlightClick="1"/>
            <a:extLst>
              <a:ext uri="{FF2B5EF4-FFF2-40B4-BE49-F238E27FC236}">
                <a16:creationId xmlns:a16="http://schemas.microsoft.com/office/drawing/2014/main" id="{3BD942DF-EE72-45C2-B965-8DC17D017DC7}"/>
              </a:ext>
            </a:extLst>
          </p:cNvPr>
          <p:cNvSpPr>
            <a:spLocks noChangeArrowheads="1"/>
          </p:cNvSpPr>
          <p:nvPr/>
        </p:nvSpPr>
        <p:spPr bwMode="auto">
          <a:xfrm>
            <a:off x="7812088" y="5734050"/>
            <a:ext cx="720725" cy="574675"/>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72708"/>
                                        </p:tgtEl>
                                        <p:attrNameLst>
                                          <p:attrName>style.visibility</p:attrName>
                                        </p:attrNameLst>
                                      </p:cBhvr>
                                      <p:to>
                                        <p:strVal val="visible"/>
                                      </p:to>
                                    </p:set>
                                    <p:anim calcmode="lin" valueType="num">
                                      <p:cBhvr>
                                        <p:cTn id="7" dur="1000" fill="hold"/>
                                        <p:tgtEl>
                                          <p:spTgt spid="72708"/>
                                        </p:tgtEl>
                                        <p:attrNameLst>
                                          <p:attrName>ppt_w</p:attrName>
                                        </p:attrNameLst>
                                      </p:cBhvr>
                                      <p:tavLst>
                                        <p:tav tm="0">
                                          <p:val>
                                            <p:fltVal val="0"/>
                                          </p:val>
                                        </p:tav>
                                        <p:tav tm="100000">
                                          <p:val>
                                            <p:strVal val="#ppt_w"/>
                                          </p:val>
                                        </p:tav>
                                      </p:tavLst>
                                    </p:anim>
                                    <p:anim calcmode="lin" valueType="num">
                                      <p:cBhvr>
                                        <p:cTn id="8" dur="1000" fill="hold"/>
                                        <p:tgtEl>
                                          <p:spTgt spid="72708"/>
                                        </p:tgtEl>
                                        <p:attrNameLst>
                                          <p:attrName>ppt_h</p:attrName>
                                        </p:attrNameLst>
                                      </p:cBhvr>
                                      <p:tavLst>
                                        <p:tav tm="0">
                                          <p:val>
                                            <p:fltVal val="0"/>
                                          </p:val>
                                        </p:tav>
                                        <p:tav tm="100000">
                                          <p:val>
                                            <p:strVal val="#ppt_h"/>
                                          </p:val>
                                        </p:tav>
                                      </p:tavLst>
                                    </p:anim>
                                    <p:anim calcmode="lin" valueType="num">
                                      <p:cBhvr>
                                        <p:cTn id="9" dur="1000" fill="hold"/>
                                        <p:tgtEl>
                                          <p:spTgt spid="72708"/>
                                        </p:tgtEl>
                                        <p:attrNameLst>
                                          <p:attrName>style.rotation</p:attrName>
                                        </p:attrNameLst>
                                      </p:cBhvr>
                                      <p:tavLst>
                                        <p:tav tm="0">
                                          <p:val>
                                            <p:fltVal val="90"/>
                                          </p:val>
                                        </p:tav>
                                        <p:tav tm="100000">
                                          <p:val>
                                            <p:fltVal val="0"/>
                                          </p:val>
                                        </p:tav>
                                      </p:tavLst>
                                    </p:anim>
                                    <p:animEffect transition="in" filter="fade">
                                      <p:cBhvr>
                                        <p:cTn id="10" dur="1000"/>
                                        <p:tgtEl>
                                          <p:spTgt spid="72708"/>
                                        </p:tgtEl>
                                      </p:cBhvr>
                                    </p:animEffect>
                                  </p:childTnLst>
                                </p:cTn>
                              </p:par>
                            </p:childTnLst>
                          </p:cTn>
                        </p:par>
                        <p:par>
                          <p:cTn id="11" fill="hold" nodeType="afterGroup">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72711"/>
                                        </p:tgtEl>
                                        <p:attrNameLst>
                                          <p:attrName>style.visibility</p:attrName>
                                        </p:attrNameLst>
                                      </p:cBhvr>
                                      <p:to>
                                        <p:strVal val="visible"/>
                                      </p:to>
                                    </p:set>
                                    <p:animEffect transition="in" filter="slide(fromBottom)">
                                      <p:cBhvr>
                                        <p:cTn id="14" dur="500"/>
                                        <p:tgtEl>
                                          <p:spTgt spid="72711"/>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5" presetClass="entr" presetSubtype="0" fill="hold" nodeType="clickEffect">
                                  <p:stCondLst>
                                    <p:cond delay="0"/>
                                  </p:stCondLst>
                                  <p:childTnLst>
                                    <p:set>
                                      <p:cBhvr>
                                        <p:cTn id="18" dur="1" fill="hold">
                                          <p:stCondLst>
                                            <p:cond delay="0"/>
                                          </p:stCondLst>
                                        </p:cTn>
                                        <p:tgtEl>
                                          <p:spTgt spid="72709"/>
                                        </p:tgtEl>
                                        <p:attrNameLst>
                                          <p:attrName>style.visibility</p:attrName>
                                        </p:attrNameLst>
                                      </p:cBhvr>
                                      <p:to>
                                        <p:strVal val="visible"/>
                                      </p:to>
                                    </p:set>
                                    <p:anim calcmode="lin" valueType="num">
                                      <p:cBhvr>
                                        <p:cTn id="19" dur="1000" fill="hold"/>
                                        <p:tgtEl>
                                          <p:spTgt spid="72709"/>
                                        </p:tgtEl>
                                        <p:attrNameLst>
                                          <p:attrName>ppt_w</p:attrName>
                                        </p:attrNameLst>
                                      </p:cBhvr>
                                      <p:tavLst>
                                        <p:tav tm="0">
                                          <p:val>
                                            <p:fltVal val="0"/>
                                          </p:val>
                                        </p:tav>
                                        <p:tav tm="100000">
                                          <p:val>
                                            <p:strVal val="#ppt_w"/>
                                          </p:val>
                                        </p:tav>
                                      </p:tavLst>
                                    </p:anim>
                                    <p:anim calcmode="lin" valueType="num">
                                      <p:cBhvr>
                                        <p:cTn id="20" dur="1000" fill="hold"/>
                                        <p:tgtEl>
                                          <p:spTgt spid="72709"/>
                                        </p:tgtEl>
                                        <p:attrNameLst>
                                          <p:attrName>ppt_h</p:attrName>
                                        </p:attrNameLst>
                                      </p:cBhvr>
                                      <p:tavLst>
                                        <p:tav tm="0">
                                          <p:val>
                                            <p:fltVal val="0"/>
                                          </p:val>
                                        </p:tav>
                                        <p:tav tm="100000">
                                          <p:val>
                                            <p:strVal val="#ppt_h"/>
                                          </p:val>
                                        </p:tav>
                                      </p:tavLst>
                                    </p:anim>
                                    <p:anim calcmode="lin" valueType="num">
                                      <p:cBhvr>
                                        <p:cTn id="21" dur="1000" fill="hold"/>
                                        <p:tgtEl>
                                          <p:spTgt spid="72709"/>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72709"/>
                                        </p:tgtEl>
                                        <p:attrNameLst>
                                          <p:attrName>ppt_y</p:attrName>
                                        </p:attrNameLst>
                                      </p:cBhvr>
                                      <p:tavLst>
                                        <p:tav tm="0" fmla="#ppt_y+(sin(-2*pi*(1-$))*-#ppt_x+cos(-2*pi*(1-$))*(1-#ppt_y))*(1-$)">
                                          <p:val>
                                            <p:fltVal val="0"/>
                                          </p:val>
                                        </p:tav>
                                        <p:tav tm="100000">
                                          <p:val>
                                            <p:fltVal val="1"/>
                                          </p:val>
                                        </p:tav>
                                      </p:tavLst>
                                    </p:anim>
                                  </p:childTnLst>
                                </p:cTn>
                              </p:par>
                            </p:childTnLst>
                          </p:cTn>
                        </p:par>
                        <p:par>
                          <p:cTn id="23" fill="hold" nodeType="afterGroup">
                            <p:stCondLst>
                              <p:cond delay="1000"/>
                            </p:stCondLst>
                            <p:childTnLst>
                              <p:par>
                                <p:cTn id="24" presetID="12" presetClass="entr" presetSubtype="4" fill="hold" grpId="0" nodeType="afterEffect">
                                  <p:stCondLst>
                                    <p:cond delay="0"/>
                                  </p:stCondLst>
                                  <p:childTnLst>
                                    <p:set>
                                      <p:cBhvr>
                                        <p:cTn id="25" dur="1" fill="hold">
                                          <p:stCondLst>
                                            <p:cond delay="0"/>
                                          </p:stCondLst>
                                        </p:cTn>
                                        <p:tgtEl>
                                          <p:spTgt spid="72710"/>
                                        </p:tgtEl>
                                        <p:attrNameLst>
                                          <p:attrName>style.visibility</p:attrName>
                                        </p:attrNameLst>
                                      </p:cBhvr>
                                      <p:to>
                                        <p:strVal val="visible"/>
                                      </p:to>
                                    </p:set>
                                    <p:animEffect transition="in" filter="slide(fromBottom)">
                                      <p:cBhvr>
                                        <p:cTn id="26" dur="500"/>
                                        <p:tgtEl>
                                          <p:spTgt spid="72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0" grpId="0"/>
      <p:bldP spid="727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a:extLst>
              <a:ext uri="{FF2B5EF4-FFF2-40B4-BE49-F238E27FC236}">
                <a16:creationId xmlns:a16="http://schemas.microsoft.com/office/drawing/2014/main" id="{DA92F705-41FC-4DD4-8F4F-82C1F964A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484313"/>
            <a:ext cx="7345362" cy="41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ext Box 3">
            <a:extLst>
              <a:ext uri="{FF2B5EF4-FFF2-40B4-BE49-F238E27FC236}">
                <a16:creationId xmlns:a16="http://schemas.microsoft.com/office/drawing/2014/main" id="{E4DCCAAB-F233-4036-9270-0689629CDB66}"/>
              </a:ext>
            </a:extLst>
          </p:cNvPr>
          <p:cNvSpPr txBox="1">
            <a:spLocks noChangeArrowheads="1"/>
          </p:cNvSpPr>
          <p:nvPr/>
        </p:nvSpPr>
        <p:spPr bwMode="auto">
          <a:xfrm>
            <a:off x="2484438" y="476250"/>
            <a:ext cx="43211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反射望远镜光学系统</a:t>
            </a:r>
          </a:p>
        </p:txBody>
      </p:sp>
      <p:sp>
        <p:nvSpPr>
          <p:cNvPr id="27652" name="Text Box 4">
            <a:extLst>
              <a:ext uri="{FF2B5EF4-FFF2-40B4-BE49-F238E27FC236}">
                <a16:creationId xmlns:a16="http://schemas.microsoft.com/office/drawing/2014/main" id="{22A0CBAE-9A2F-4B3D-BE75-3A937B917D5C}"/>
              </a:ext>
            </a:extLst>
          </p:cNvPr>
          <p:cNvSpPr txBox="1">
            <a:spLocks noChangeArrowheads="1"/>
          </p:cNvSpPr>
          <p:nvPr/>
        </p:nvSpPr>
        <p:spPr bwMode="auto">
          <a:xfrm>
            <a:off x="2555875" y="5805488"/>
            <a:ext cx="36734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a:t>各种类型反射望远镜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nodeType="withEffect">
                                  <p:stCondLst>
                                    <p:cond delay="0"/>
                                  </p:stCondLst>
                                  <p:childTnLst>
                                    <p:set>
                                      <p:cBhvr>
                                        <p:cTn id="6" dur="1" fill="hold">
                                          <p:stCondLst>
                                            <p:cond delay="0"/>
                                          </p:stCondLst>
                                        </p:cTn>
                                        <p:tgtEl>
                                          <p:spTgt spid="27650"/>
                                        </p:tgtEl>
                                        <p:attrNameLst>
                                          <p:attrName>style.visibility</p:attrName>
                                        </p:attrNameLst>
                                      </p:cBhvr>
                                      <p:to>
                                        <p:strVal val="visible"/>
                                      </p:to>
                                    </p:set>
                                    <p:animScale>
                                      <p:cBhvr>
                                        <p:cTn id="7" dur="1000" decel="50000" fill="hold">
                                          <p:stCondLst>
                                            <p:cond delay="0"/>
                                          </p:stCondLst>
                                        </p:cTn>
                                        <p:tgtEl>
                                          <p:spTgt spid="2765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7650"/>
                                        </p:tgtEl>
                                        <p:attrNameLst>
                                          <p:attrName>ppt_x</p:attrName>
                                          <p:attrName>ppt_y</p:attrName>
                                        </p:attrNameLst>
                                      </p:cBhvr>
                                    </p:animMotion>
                                    <p:animEffect transition="in" filter="fade">
                                      <p:cBhvr>
                                        <p:cTn id="9" dur="1000"/>
                                        <p:tgtEl>
                                          <p:spTgt spid="27650"/>
                                        </p:tgtEl>
                                      </p:cBhvr>
                                    </p:animEffect>
                                  </p:childTnLst>
                                </p:cTn>
                              </p:par>
                            </p:childTnLst>
                          </p:cTn>
                        </p:par>
                        <p:par>
                          <p:cTn id="10" fill="hold" nodeType="afterGroup">
                            <p:stCondLst>
                              <p:cond delay="1000"/>
                            </p:stCondLst>
                            <p:childTnLst>
                              <p:par>
                                <p:cTn id="11" presetID="12" presetClass="entr" presetSubtype="4" fill="hold" grpId="0" nodeType="afterEffect">
                                  <p:stCondLst>
                                    <p:cond delay="0"/>
                                  </p:stCondLst>
                                  <p:childTnLst>
                                    <p:set>
                                      <p:cBhvr>
                                        <p:cTn id="12" dur="1" fill="hold">
                                          <p:stCondLst>
                                            <p:cond delay="0"/>
                                          </p:stCondLst>
                                        </p:cTn>
                                        <p:tgtEl>
                                          <p:spTgt spid="27651"/>
                                        </p:tgtEl>
                                        <p:attrNameLst>
                                          <p:attrName>style.visibility</p:attrName>
                                        </p:attrNameLst>
                                      </p:cBhvr>
                                      <p:to>
                                        <p:strVal val="visible"/>
                                      </p:to>
                                    </p:set>
                                    <p:animEffect transition="in" filter="slide(fromBottom)">
                                      <p:cBhvr>
                                        <p:cTn id="13" dur="500"/>
                                        <p:tgtEl>
                                          <p:spTgt spid="27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D1DF2A18-5868-4301-AC59-2DFED5FA9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1484313"/>
            <a:ext cx="295275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ext Box 3">
            <a:extLst>
              <a:ext uri="{FF2B5EF4-FFF2-40B4-BE49-F238E27FC236}">
                <a16:creationId xmlns:a16="http://schemas.microsoft.com/office/drawing/2014/main" id="{B0A49C5A-5EE3-44D3-BB1F-AAFA489018FC}"/>
              </a:ext>
            </a:extLst>
          </p:cNvPr>
          <p:cNvSpPr txBox="1">
            <a:spLocks noChangeArrowheads="1"/>
          </p:cNvSpPr>
          <p:nvPr/>
        </p:nvSpPr>
        <p:spPr bwMode="auto">
          <a:xfrm>
            <a:off x="2555875" y="404813"/>
            <a:ext cx="2952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t>反射望远镜</a:t>
            </a:r>
          </a:p>
        </p:txBody>
      </p:sp>
      <p:pic>
        <p:nvPicPr>
          <p:cNvPr id="22533" name="Picture 5" descr="返回上">
            <a:hlinkClick r:id="rId4" action="ppaction://hlinksldjump" highlightClick="1"/>
            <a:extLst>
              <a:ext uri="{FF2B5EF4-FFF2-40B4-BE49-F238E27FC236}">
                <a16:creationId xmlns:a16="http://schemas.microsoft.com/office/drawing/2014/main" id="{E591FAC8-29B0-463C-97A5-9F3D0DF012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850" y="5157788"/>
            <a:ext cx="1295400" cy="498475"/>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卡塞格林1">
            <a:extLst>
              <a:ext uri="{FF2B5EF4-FFF2-40B4-BE49-F238E27FC236}">
                <a16:creationId xmlns:a16="http://schemas.microsoft.com/office/drawing/2014/main" id="{7275034A-51B6-4AC4-9AE2-B1A71A76CA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1557338"/>
            <a:ext cx="2879725" cy="410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with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strips(downLeft)">
                                      <p:cBhvr>
                                        <p:cTn id="7" dur="500"/>
                                        <p:tgtEl>
                                          <p:spTgt spid="22530"/>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2531"/>
                                        </p:tgtEl>
                                        <p:attrNameLst>
                                          <p:attrName>style.visibility</p:attrName>
                                        </p:attrNameLst>
                                      </p:cBhvr>
                                      <p:to>
                                        <p:strVal val="visible"/>
                                      </p:to>
                                    </p:set>
                                    <p:anim calcmode="lin" valueType="num">
                                      <p:cBhvr additive="base">
                                        <p:cTn id="11" dur="500" fill="hold"/>
                                        <p:tgtEl>
                                          <p:spTgt spid="22531"/>
                                        </p:tgtEl>
                                        <p:attrNameLst>
                                          <p:attrName>ppt_x</p:attrName>
                                        </p:attrNameLst>
                                      </p:cBhvr>
                                      <p:tavLst>
                                        <p:tav tm="0">
                                          <p:val>
                                            <p:strVal val="0-#ppt_w/2"/>
                                          </p:val>
                                        </p:tav>
                                        <p:tav tm="100000">
                                          <p:val>
                                            <p:strVal val="#ppt_x"/>
                                          </p:val>
                                        </p:tav>
                                      </p:tavLst>
                                    </p:anim>
                                    <p:anim calcmode="lin" valueType="num">
                                      <p:cBhvr additive="base">
                                        <p:cTn id="12" dur="500" fill="hold"/>
                                        <p:tgtEl>
                                          <p:spTgt spid="22531"/>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1" presetClass="entr" presetSubtype="0" fill="hold" nodeType="afterEffect">
                                  <p:stCondLst>
                                    <p:cond delay="0"/>
                                  </p:stCondLst>
                                  <p:childTnLst>
                                    <p:set>
                                      <p:cBhvr>
                                        <p:cTn id="15" dur="1" fill="hold">
                                          <p:stCondLst>
                                            <p:cond delay="0"/>
                                          </p:stCondLst>
                                        </p:cTn>
                                        <p:tgtEl>
                                          <p:spTgt spid="22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4">
            <a:extLst>
              <a:ext uri="{FF2B5EF4-FFF2-40B4-BE49-F238E27FC236}">
                <a16:creationId xmlns:a16="http://schemas.microsoft.com/office/drawing/2014/main" id="{44F51ABF-1741-4FDF-935C-DAC05CF5CED7}"/>
              </a:ext>
            </a:extLst>
          </p:cNvPr>
          <p:cNvSpPr>
            <a:spLocks noChangeArrowheads="1"/>
          </p:cNvSpPr>
          <p:nvPr/>
        </p:nvSpPr>
        <p:spPr bwMode="auto">
          <a:xfrm>
            <a:off x="250825" y="1303338"/>
            <a:ext cx="8497888" cy="478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altLang="zh-CN" b="1"/>
              <a:t>        </a:t>
            </a:r>
            <a:r>
              <a:rPr lang="en-US" altLang="zh-CN" sz="2800" b="1"/>
              <a:t>1</a:t>
            </a:r>
            <a:r>
              <a:rPr lang="zh-CN" altLang="en-US" sz="2800" b="1"/>
              <a:t>、望远镜 </a:t>
            </a:r>
          </a:p>
          <a:p>
            <a:pPr lvl="1"/>
            <a:r>
              <a:rPr lang="zh-CN" altLang="en-US" sz="2800" b="1"/>
              <a:t>          光学天文学时代－－－光学望远镜（观测可见光波段）</a:t>
            </a:r>
          </a:p>
          <a:p>
            <a:pPr lvl="1"/>
            <a:r>
              <a:rPr lang="zh-CN" altLang="en-US" sz="2800" b="1"/>
              <a:t>          射电天文学时代－－射电望远镜（观测无线电波段）</a:t>
            </a:r>
          </a:p>
          <a:p>
            <a:pPr lvl="1"/>
            <a:r>
              <a:rPr lang="zh-CN" altLang="en-US" sz="2800" b="1"/>
              <a:t>          空间天文学时代（全波段、全方位现代天文观测时代）－－空间望远镜</a:t>
            </a:r>
          </a:p>
          <a:p>
            <a:pPr lvl="1"/>
            <a:r>
              <a:rPr lang="zh-CN" altLang="en-US" sz="2800" b="1"/>
              <a:t>      </a:t>
            </a:r>
            <a:r>
              <a:rPr lang="en-US" altLang="zh-CN" sz="2800" b="1"/>
              <a:t>2</a:t>
            </a:r>
            <a:r>
              <a:rPr lang="zh-CN" altLang="en-US" sz="2800" b="1"/>
              <a:t>、分光镜、照相术、摄谱仪、干涉仪等</a:t>
            </a:r>
          </a:p>
          <a:p>
            <a:pPr lvl="1"/>
            <a:r>
              <a:rPr lang="zh-CN" altLang="en-US" sz="2800" b="1"/>
              <a:t>      </a:t>
            </a:r>
            <a:r>
              <a:rPr lang="en-US" altLang="zh-CN" sz="2800" b="1"/>
              <a:t>3</a:t>
            </a:r>
            <a:r>
              <a:rPr lang="zh-CN" altLang="en-US" sz="2800" b="1"/>
              <a:t>、</a:t>
            </a:r>
            <a:r>
              <a:rPr lang="zh-CN" altLang="en-US" sz="2800" b="1">
                <a:hlinkClick r:id="rId2" action="ppaction://hlinksldjump"/>
              </a:rPr>
              <a:t>光谱</a:t>
            </a:r>
            <a:r>
              <a:rPr lang="zh-CN" altLang="en-US" sz="2800" b="1"/>
              <a:t>：由于各种光透过三棱镜后的折射率不同，可见光被分解为不同颜色红、澄、黄、绿、青、兰、紫</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87044">
                                            <p:txEl>
                                              <p:pRg st="0" end="0"/>
                                            </p:txEl>
                                          </p:spTgt>
                                        </p:tgtEl>
                                        <p:attrNameLst>
                                          <p:attrName>style.visibility</p:attrName>
                                        </p:attrNameLst>
                                      </p:cBhvr>
                                      <p:to>
                                        <p:strVal val="visible"/>
                                      </p:to>
                                    </p:set>
                                    <p:anim calcmode="lin" valueType="num">
                                      <p:cBhvr>
                                        <p:cTn id="7" dur="500" fill="hold"/>
                                        <p:tgtEl>
                                          <p:spTgt spid="8704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704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7044">
                                            <p:txEl>
                                              <p:pRg st="0" end="0"/>
                                            </p:txEl>
                                          </p:spTgt>
                                        </p:tgtEl>
                                      </p:cBhvr>
                                    </p:animEffect>
                                  </p:childTnLst>
                                </p:cTn>
                              </p:par>
                            </p:childTnLst>
                          </p:cTn>
                        </p:par>
                        <p:par>
                          <p:cTn id="10" fill="hold" nodeType="afterGroup">
                            <p:stCondLst>
                              <p:cond delay="500"/>
                            </p:stCondLst>
                            <p:childTnLst>
                              <p:par>
                                <p:cTn id="11" presetID="53" presetClass="entr" presetSubtype="0" fill="hold" nodeType="afterEffect">
                                  <p:stCondLst>
                                    <p:cond delay="0"/>
                                  </p:stCondLst>
                                  <p:childTnLst>
                                    <p:set>
                                      <p:cBhvr>
                                        <p:cTn id="12" dur="1" fill="hold">
                                          <p:stCondLst>
                                            <p:cond delay="0"/>
                                          </p:stCondLst>
                                        </p:cTn>
                                        <p:tgtEl>
                                          <p:spTgt spid="87044">
                                            <p:txEl>
                                              <p:pRg st="1" end="1"/>
                                            </p:txEl>
                                          </p:spTgt>
                                        </p:tgtEl>
                                        <p:attrNameLst>
                                          <p:attrName>style.visibility</p:attrName>
                                        </p:attrNameLst>
                                      </p:cBhvr>
                                      <p:to>
                                        <p:strVal val="visible"/>
                                      </p:to>
                                    </p:set>
                                    <p:anim calcmode="lin" valueType="num">
                                      <p:cBhvr>
                                        <p:cTn id="13" dur="500" fill="hold"/>
                                        <p:tgtEl>
                                          <p:spTgt spid="87044">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87044">
                                            <p:txEl>
                                              <p:pRg st="1" end="1"/>
                                            </p:txEl>
                                          </p:spTgt>
                                        </p:tgtEl>
                                        <p:attrNameLst>
                                          <p:attrName>ppt_h</p:attrName>
                                        </p:attrNameLst>
                                      </p:cBhvr>
                                      <p:tavLst>
                                        <p:tav tm="0">
                                          <p:val>
                                            <p:fltVal val="0"/>
                                          </p:val>
                                        </p:tav>
                                        <p:tav tm="100000">
                                          <p:val>
                                            <p:strVal val="#ppt_h"/>
                                          </p:val>
                                        </p:tav>
                                      </p:tavLst>
                                    </p:anim>
                                    <p:animEffect transition="in" filter="fade">
                                      <p:cBhvr>
                                        <p:cTn id="15" dur="500"/>
                                        <p:tgtEl>
                                          <p:spTgt spid="87044">
                                            <p:txEl>
                                              <p:pRg st="1" end="1"/>
                                            </p:txEl>
                                          </p:spTgt>
                                        </p:tgtEl>
                                      </p:cBhvr>
                                    </p:animEffect>
                                  </p:childTnLst>
                                </p:cTn>
                              </p:par>
                            </p:childTnLst>
                          </p:cTn>
                        </p:par>
                        <p:par>
                          <p:cTn id="16" fill="hold" nodeType="afterGroup">
                            <p:stCondLst>
                              <p:cond delay="1000"/>
                            </p:stCondLst>
                            <p:childTnLst>
                              <p:par>
                                <p:cTn id="17" presetID="53" presetClass="entr" presetSubtype="0" fill="hold" nodeType="afterEffect">
                                  <p:stCondLst>
                                    <p:cond delay="0"/>
                                  </p:stCondLst>
                                  <p:childTnLst>
                                    <p:set>
                                      <p:cBhvr>
                                        <p:cTn id="18" dur="1" fill="hold">
                                          <p:stCondLst>
                                            <p:cond delay="0"/>
                                          </p:stCondLst>
                                        </p:cTn>
                                        <p:tgtEl>
                                          <p:spTgt spid="87044">
                                            <p:txEl>
                                              <p:pRg st="2" end="2"/>
                                            </p:txEl>
                                          </p:spTgt>
                                        </p:tgtEl>
                                        <p:attrNameLst>
                                          <p:attrName>style.visibility</p:attrName>
                                        </p:attrNameLst>
                                      </p:cBhvr>
                                      <p:to>
                                        <p:strVal val="visible"/>
                                      </p:to>
                                    </p:set>
                                    <p:anim calcmode="lin" valueType="num">
                                      <p:cBhvr>
                                        <p:cTn id="19" dur="500" fill="hold"/>
                                        <p:tgtEl>
                                          <p:spTgt spid="87044">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87044">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87044">
                                            <p:txEl>
                                              <p:pRg st="2" end="2"/>
                                            </p:txEl>
                                          </p:spTgt>
                                        </p:tgtEl>
                                      </p:cBhvr>
                                    </p:animEffect>
                                  </p:childTnLst>
                                </p:cTn>
                              </p:par>
                            </p:childTnLst>
                          </p:cTn>
                        </p:par>
                        <p:par>
                          <p:cTn id="22" fill="hold" nodeType="afterGroup">
                            <p:stCondLst>
                              <p:cond delay="1500"/>
                            </p:stCondLst>
                            <p:childTnLst>
                              <p:par>
                                <p:cTn id="23" presetID="53" presetClass="entr" presetSubtype="0" fill="hold" nodeType="afterEffect">
                                  <p:stCondLst>
                                    <p:cond delay="0"/>
                                  </p:stCondLst>
                                  <p:childTnLst>
                                    <p:set>
                                      <p:cBhvr>
                                        <p:cTn id="24" dur="1" fill="hold">
                                          <p:stCondLst>
                                            <p:cond delay="0"/>
                                          </p:stCondLst>
                                        </p:cTn>
                                        <p:tgtEl>
                                          <p:spTgt spid="87044">
                                            <p:txEl>
                                              <p:pRg st="3" end="3"/>
                                            </p:txEl>
                                          </p:spTgt>
                                        </p:tgtEl>
                                        <p:attrNameLst>
                                          <p:attrName>style.visibility</p:attrName>
                                        </p:attrNameLst>
                                      </p:cBhvr>
                                      <p:to>
                                        <p:strVal val="visible"/>
                                      </p:to>
                                    </p:set>
                                    <p:anim calcmode="lin" valueType="num">
                                      <p:cBhvr>
                                        <p:cTn id="25" dur="500" fill="hold"/>
                                        <p:tgtEl>
                                          <p:spTgt spid="87044">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87044">
                                            <p:txEl>
                                              <p:pRg st="3" end="3"/>
                                            </p:txEl>
                                          </p:spTgt>
                                        </p:tgtEl>
                                        <p:attrNameLst>
                                          <p:attrName>ppt_h</p:attrName>
                                        </p:attrNameLst>
                                      </p:cBhvr>
                                      <p:tavLst>
                                        <p:tav tm="0">
                                          <p:val>
                                            <p:fltVal val="0"/>
                                          </p:val>
                                        </p:tav>
                                        <p:tav tm="100000">
                                          <p:val>
                                            <p:strVal val="#ppt_h"/>
                                          </p:val>
                                        </p:tav>
                                      </p:tavLst>
                                    </p:anim>
                                    <p:animEffect transition="in" filter="fade">
                                      <p:cBhvr>
                                        <p:cTn id="27" dur="500"/>
                                        <p:tgtEl>
                                          <p:spTgt spid="87044">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3" presetClass="entr" presetSubtype="0" fill="hold" nodeType="clickEffect">
                                  <p:stCondLst>
                                    <p:cond delay="0"/>
                                  </p:stCondLst>
                                  <p:childTnLst>
                                    <p:set>
                                      <p:cBhvr>
                                        <p:cTn id="31" dur="1" fill="hold">
                                          <p:stCondLst>
                                            <p:cond delay="0"/>
                                          </p:stCondLst>
                                        </p:cTn>
                                        <p:tgtEl>
                                          <p:spTgt spid="87044">
                                            <p:txEl>
                                              <p:pRg st="4" end="4"/>
                                            </p:txEl>
                                          </p:spTgt>
                                        </p:tgtEl>
                                        <p:attrNameLst>
                                          <p:attrName>style.visibility</p:attrName>
                                        </p:attrNameLst>
                                      </p:cBhvr>
                                      <p:to>
                                        <p:strVal val="visible"/>
                                      </p:to>
                                    </p:set>
                                    <p:anim calcmode="lin" valueType="num">
                                      <p:cBhvr>
                                        <p:cTn id="32" dur="500" fill="hold"/>
                                        <p:tgtEl>
                                          <p:spTgt spid="87044">
                                            <p:txEl>
                                              <p:pRg st="4" end="4"/>
                                            </p:txEl>
                                          </p:spTgt>
                                        </p:tgtEl>
                                        <p:attrNameLst>
                                          <p:attrName>ppt_w</p:attrName>
                                        </p:attrNameLst>
                                      </p:cBhvr>
                                      <p:tavLst>
                                        <p:tav tm="0">
                                          <p:val>
                                            <p:fltVal val="0"/>
                                          </p:val>
                                        </p:tav>
                                        <p:tav tm="100000">
                                          <p:val>
                                            <p:strVal val="#ppt_w"/>
                                          </p:val>
                                        </p:tav>
                                      </p:tavLst>
                                    </p:anim>
                                    <p:anim calcmode="lin" valueType="num">
                                      <p:cBhvr>
                                        <p:cTn id="33" dur="500" fill="hold"/>
                                        <p:tgtEl>
                                          <p:spTgt spid="87044">
                                            <p:txEl>
                                              <p:pRg st="4" end="4"/>
                                            </p:txEl>
                                          </p:spTgt>
                                        </p:tgtEl>
                                        <p:attrNameLst>
                                          <p:attrName>ppt_h</p:attrName>
                                        </p:attrNameLst>
                                      </p:cBhvr>
                                      <p:tavLst>
                                        <p:tav tm="0">
                                          <p:val>
                                            <p:fltVal val="0"/>
                                          </p:val>
                                        </p:tav>
                                        <p:tav tm="100000">
                                          <p:val>
                                            <p:strVal val="#ppt_h"/>
                                          </p:val>
                                        </p:tav>
                                      </p:tavLst>
                                    </p:anim>
                                    <p:animEffect transition="in" filter="fade">
                                      <p:cBhvr>
                                        <p:cTn id="34" dur="500"/>
                                        <p:tgtEl>
                                          <p:spTgt spid="87044">
                                            <p:txEl>
                                              <p:pRg st="4" end="4"/>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53" presetClass="entr" presetSubtype="0" fill="hold" nodeType="clickEffect">
                                  <p:stCondLst>
                                    <p:cond delay="0"/>
                                  </p:stCondLst>
                                  <p:childTnLst>
                                    <p:set>
                                      <p:cBhvr>
                                        <p:cTn id="38" dur="1" fill="hold">
                                          <p:stCondLst>
                                            <p:cond delay="0"/>
                                          </p:stCondLst>
                                        </p:cTn>
                                        <p:tgtEl>
                                          <p:spTgt spid="87044">
                                            <p:txEl>
                                              <p:pRg st="5" end="5"/>
                                            </p:txEl>
                                          </p:spTgt>
                                        </p:tgtEl>
                                        <p:attrNameLst>
                                          <p:attrName>style.visibility</p:attrName>
                                        </p:attrNameLst>
                                      </p:cBhvr>
                                      <p:to>
                                        <p:strVal val="visible"/>
                                      </p:to>
                                    </p:set>
                                    <p:anim calcmode="lin" valueType="num">
                                      <p:cBhvr>
                                        <p:cTn id="39" dur="500" fill="hold"/>
                                        <p:tgtEl>
                                          <p:spTgt spid="87044">
                                            <p:txEl>
                                              <p:pRg st="5" end="5"/>
                                            </p:txEl>
                                          </p:spTgt>
                                        </p:tgtEl>
                                        <p:attrNameLst>
                                          <p:attrName>ppt_w</p:attrName>
                                        </p:attrNameLst>
                                      </p:cBhvr>
                                      <p:tavLst>
                                        <p:tav tm="0">
                                          <p:val>
                                            <p:fltVal val="0"/>
                                          </p:val>
                                        </p:tav>
                                        <p:tav tm="100000">
                                          <p:val>
                                            <p:strVal val="#ppt_w"/>
                                          </p:val>
                                        </p:tav>
                                      </p:tavLst>
                                    </p:anim>
                                    <p:anim calcmode="lin" valueType="num">
                                      <p:cBhvr>
                                        <p:cTn id="40" dur="500" fill="hold"/>
                                        <p:tgtEl>
                                          <p:spTgt spid="87044">
                                            <p:txEl>
                                              <p:pRg st="5" end="5"/>
                                            </p:txEl>
                                          </p:spTgt>
                                        </p:tgtEl>
                                        <p:attrNameLst>
                                          <p:attrName>ppt_h</p:attrName>
                                        </p:attrNameLst>
                                      </p:cBhvr>
                                      <p:tavLst>
                                        <p:tav tm="0">
                                          <p:val>
                                            <p:fltVal val="0"/>
                                          </p:val>
                                        </p:tav>
                                        <p:tav tm="100000">
                                          <p:val>
                                            <p:strVal val="#ppt_h"/>
                                          </p:val>
                                        </p:tav>
                                      </p:tavLst>
                                    </p:anim>
                                    <p:animEffect transition="in" filter="fade">
                                      <p:cBhvr>
                                        <p:cTn id="41" dur="500"/>
                                        <p:tgtEl>
                                          <p:spTgt spid="8704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3" name="Picture 5" descr="1093600173">
            <a:extLst>
              <a:ext uri="{FF2B5EF4-FFF2-40B4-BE49-F238E27FC236}">
                <a16:creationId xmlns:a16="http://schemas.microsoft.com/office/drawing/2014/main" id="{5CE09212-B18D-4B73-B040-5F0D73665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844675"/>
            <a:ext cx="2514600" cy="4103688"/>
          </a:xfrm>
          <a:prstGeom prst="rect">
            <a:avLst/>
          </a:prstGeom>
          <a:noFill/>
          <a:extLst>
            <a:ext uri="{909E8E84-426E-40DD-AFC4-6F175D3DCCD1}">
              <a14:hiddenFill xmlns:a14="http://schemas.microsoft.com/office/drawing/2010/main">
                <a:solidFill>
                  <a:srgbClr val="FFFFFF"/>
                </a:solidFill>
              </a14:hiddenFill>
            </a:ext>
          </a:extLst>
        </p:spPr>
      </p:pic>
      <p:sp>
        <p:nvSpPr>
          <p:cNvPr id="73734" name="Rectangle 6">
            <a:extLst>
              <a:ext uri="{FF2B5EF4-FFF2-40B4-BE49-F238E27FC236}">
                <a16:creationId xmlns:a16="http://schemas.microsoft.com/office/drawing/2014/main" id="{EAD84E77-A1D7-459E-83F9-7EAB809975A5}"/>
              </a:ext>
            </a:extLst>
          </p:cNvPr>
          <p:cNvSpPr>
            <a:spLocks noChangeArrowheads="1"/>
          </p:cNvSpPr>
          <p:nvPr/>
        </p:nvSpPr>
        <p:spPr bwMode="auto">
          <a:xfrm>
            <a:off x="3995738" y="3933825"/>
            <a:ext cx="3860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000" b="1"/>
              <a:t>施密特卡式折反射望远镜的结构</a:t>
            </a:r>
            <a:r>
              <a:rPr lang="zh-CN" altLang="en-US" sz="2800" b="1"/>
              <a:t> </a:t>
            </a:r>
          </a:p>
        </p:txBody>
      </p:sp>
      <p:sp>
        <p:nvSpPr>
          <p:cNvPr id="73736" name="Text Box 8">
            <a:extLst>
              <a:ext uri="{FF2B5EF4-FFF2-40B4-BE49-F238E27FC236}">
                <a16:creationId xmlns:a16="http://schemas.microsoft.com/office/drawing/2014/main" id="{2F503A60-9CF0-473D-BD50-C5BB395900ED}"/>
              </a:ext>
            </a:extLst>
          </p:cNvPr>
          <p:cNvSpPr txBox="1">
            <a:spLocks noChangeArrowheads="1"/>
          </p:cNvSpPr>
          <p:nvPr/>
        </p:nvSpPr>
        <p:spPr bwMode="auto">
          <a:xfrm>
            <a:off x="1331913" y="404813"/>
            <a:ext cx="56165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t>施密特卡式折反射望远镜</a:t>
            </a:r>
          </a:p>
        </p:txBody>
      </p:sp>
      <p:grpSp>
        <p:nvGrpSpPr>
          <p:cNvPr id="73738" name="Group 10">
            <a:extLst>
              <a:ext uri="{FF2B5EF4-FFF2-40B4-BE49-F238E27FC236}">
                <a16:creationId xmlns:a16="http://schemas.microsoft.com/office/drawing/2014/main" id="{9355A823-D7B0-4480-A7B5-89078DFD84A3}"/>
              </a:ext>
            </a:extLst>
          </p:cNvPr>
          <p:cNvGrpSpPr>
            <a:grpSpLocks/>
          </p:cNvGrpSpPr>
          <p:nvPr/>
        </p:nvGrpSpPr>
        <p:grpSpPr bwMode="auto">
          <a:xfrm>
            <a:off x="2627313" y="5013325"/>
            <a:ext cx="5099050" cy="787400"/>
            <a:chOff x="1655" y="3158"/>
            <a:chExt cx="3212" cy="496"/>
          </a:xfrm>
        </p:grpSpPr>
        <p:sp>
          <p:nvSpPr>
            <p:cNvPr id="73735" name="Rectangle 7">
              <a:extLst>
                <a:ext uri="{FF2B5EF4-FFF2-40B4-BE49-F238E27FC236}">
                  <a16:creationId xmlns:a16="http://schemas.microsoft.com/office/drawing/2014/main" id="{5074088A-E95F-4948-9B9B-F0BC84690481}"/>
                </a:ext>
              </a:extLst>
            </p:cNvPr>
            <p:cNvSpPr>
              <a:spLocks noChangeArrowheads="1"/>
            </p:cNvSpPr>
            <p:nvPr/>
          </p:nvSpPr>
          <p:spPr bwMode="auto">
            <a:xfrm>
              <a:off x="2336" y="3404"/>
              <a:ext cx="253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000" b="1"/>
                <a:t>施密特卡式折反射望远镜与赤道仪</a:t>
              </a:r>
            </a:p>
          </p:txBody>
        </p:sp>
        <p:sp>
          <p:nvSpPr>
            <p:cNvPr id="73737" name="Line 9">
              <a:extLst>
                <a:ext uri="{FF2B5EF4-FFF2-40B4-BE49-F238E27FC236}">
                  <a16:creationId xmlns:a16="http://schemas.microsoft.com/office/drawing/2014/main" id="{6A193A91-7A00-420A-B100-512099661B0B}"/>
                </a:ext>
              </a:extLst>
            </p:cNvPr>
            <p:cNvSpPr>
              <a:spLocks noChangeShapeType="1"/>
            </p:cNvSpPr>
            <p:nvPr/>
          </p:nvSpPr>
          <p:spPr bwMode="auto">
            <a:xfrm flipH="1" flipV="1">
              <a:off x="1655" y="3158"/>
              <a:ext cx="681" cy="408"/>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3741" name="Group 13">
            <a:extLst>
              <a:ext uri="{FF2B5EF4-FFF2-40B4-BE49-F238E27FC236}">
                <a16:creationId xmlns:a16="http://schemas.microsoft.com/office/drawing/2014/main" id="{6BCB7499-3378-4EEE-AEC8-96E04C4163F6}"/>
              </a:ext>
            </a:extLst>
          </p:cNvPr>
          <p:cNvGrpSpPr>
            <a:grpSpLocks/>
          </p:cNvGrpSpPr>
          <p:nvPr/>
        </p:nvGrpSpPr>
        <p:grpSpPr bwMode="auto">
          <a:xfrm>
            <a:off x="4067175" y="1700213"/>
            <a:ext cx="4105275" cy="2233612"/>
            <a:chOff x="2562" y="1071"/>
            <a:chExt cx="2586" cy="1407"/>
          </a:xfrm>
        </p:grpSpPr>
        <p:pic>
          <p:nvPicPr>
            <p:cNvPr id="73732" name="Picture 4" descr="一">
              <a:extLst>
                <a:ext uri="{FF2B5EF4-FFF2-40B4-BE49-F238E27FC236}">
                  <a16:creationId xmlns:a16="http://schemas.microsoft.com/office/drawing/2014/main" id="{8FB1E8C9-024C-4920-970F-01F618A044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 y="1071"/>
              <a:ext cx="2586" cy="1204"/>
            </a:xfrm>
            <a:prstGeom prst="rect">
              <a:avLst/>
            </a:prstGeom>
            <a:noFill/>
            <a:extLst>
              <a:ext uri="{909E8E84-426E-40DD-AFC4-6F175D3DCCD1}">
                <a14:hiddenFill xmlns:a14="http://schemas.microsoft.com/office/drawing/2010/main">
                  <a:solidFill>
                    <a:srgbClr val="FFFFFF"/>
                  </a:solidFill>
                </a14:hiddenFill>
              </a:ext>
            </a:extLst>
          </p:spPr>
        </p:pic>
        <p:sp>
          <p:nvSpPr>
            <p:cNvPr id="73740" name="Line 12">
              <a:extLst>
                <a:ext uri="{FF2B5EF4-FFF2-40B4-BE49-F238E27FC236}">
                  <a16:creationId xmlns:a16="http://schemas.microsoft.com/office/drawing/2014/main" id="{CFE1B967-C843-40DA-A4E8-2852A0EA829C}"/>
                </a:ext>
              </a:extLst>
            </p:cNvPr>
            <p:cNvSpPr>
              <a:spLocks noChangeShapeType="1"/>
            </p:cNvSpPr>
            <p:nvPr/>
          </p:nvSpPr>
          <p:spPr bwMode="auto">
            <a:xfrm flipV="1">
              <a:off x="3515" y="2205"/>
              <a:ext cx="726" cy="273"/>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nodeType="withEffect">
                                  <p:stCondLst>
                                    <p:cond delay="0"/>
                                  </p:stCondLst>
                                  <p:childTnLst>
                                    <p:set>
                                      <p:cBhvr>
                                        <p:cTn id="6" dur="1" fill="hold">
                                          <p:stCondLst>
                                            <p:cond delay="0"/>
                                          </p:stCondLst>
                                        </p:cTn>
                                        <p:tgtEl>
                                          <p:spTgt spid="73733"/>
                                        </p:tgtEl>
                                        <p:attrNameLst>
                                          <p:attrName>style.visibility</p:attrName>
                                        </p:attrNameLst>
                                      </p:cBhvr>
                                      <p:to>
                                        <p:strVal val="visible"/>
                                      </p:to>
                                    </p:set>
                                    <p:animScale>
                                      <p:cBhvr>
                                        <p:cTn id="7" dur="1000" decel="50000" fill="hold">
                                          <p:stCondLst>
                                            <p:cond delay="0"/>
                                          </p:stCondLst>
                                        </p:cTn>
                                        <p:tgtEl>
                                          <p:spTgt spid="737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3733"/>
                                        </p:tgtEl>
                                        <p:attrNameLst>
                                          <p:attrName>ppt_x</p:attrName>
                                          <p:attrName>ppt_y</p:attrName>
                                        </p:attrNameLst>
                                      </p:cBhvr>
                                    </p:animMotion>
                                    <p:animEffect transition="in" filter="fade">
                                      <p:cBhvr>
                                        <p:cTn id="9" dur="1000"/>
                                        <p:tgtEl>
                                          <p:spTgt spid="73733"/>
                                        </p:tgtEl>
                                      </p:cBhvr>
                                    </p:animEffect>
                                  </p:childTnLst>
                                </p:cTn>
                              </p:par>
                            </p:childTnLst>
                          </p:cTn>
                        </p:par>
                        <p:par>
                          <p:cTn id="10" fill="hold" nodeType="afterGroup">
                            <p:stCondLst>
                              <p:cond delay="1000"/>
                            </p:stCondLst>
                            <p:childTnLst>
                              <p:par>
                                <p:cTn id="11" presetID="12" presetClass="entr" presetSubtype="4" fill="hold" grpId="0" nodeType="afterEffect">
                                  <p:stCondLst>
                                    <p:cond delay="0"/>
                                  </p:stCondLst>
                                  <p:childTnLst>
                                    <p:set>
                                      <p:cBhvr>
                                        <p:cTn id="12" dur="1" fill="hold">
                                          <p:stCondLst>
                                            <p:cond delay="0"/>
                                          </p:stCondLst>
                                        </p:cTn>
                                        <p:tgtEl>
                                          <p:spTgt spid="73734"/>
                                        </p:tgtEl>
                                        <p:attrNameLst>
                                          <p:attrName>style.visibility</p:attrName>
                                        </p:attrNameLst>
                                      </p:cBhvr>
                                      <p:to>
                                        <p:strVal val="visible"/>
                                      </p:to>
                                    </p:set>
                                    <p:animEffect transition="in" filter="slide(fromBottom)">
                                      <p:cBhvr>
                                        <p:cTn id="13" dur="500"/>
                                        <p:tgtEl>
                                          <p:spTgt spid="73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6" name="Picture 4" descr="93-4">
            <a:extLst>
              <a:ext uri="{FF2B5EF4-FFF2-40B4-BE49-F238E27FC236}">
                <a16:creationId xmlns:a16="http://schemas.microsoft.com/office/drawing/2014/main" id="{613C24F6-583B-4734-A4DE-05B18B81E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38" y="1484313"/>
            <a:ext cx="2744787" cy="3744912"/>
          </a:xfrm>
          <a:prstGeom prst="rect">
            <a:avLst/>
          </a:prstGeom>
          <a:noFill/>
          <a:extLst>
            <a:ext uri="{909E8E84-426E-40DD-AFC4-6F175D3DCCD1}">
              <a14:hiddenFill xmlns:a14="http://schemas.microsoft.com/office/drawing/2010/main">
                <a:solidFill>
                  <a:srgbClr val="FFFFFF"/>
                </a:solidFill>
              </a14:hiddenFill>
            </a:ext>
          </a:extLst>
        </p:spPr>
      </p:pic>
      <p:pic>
        <p:nvPicPr>
          <p:cNvPr id="74757" name="Picture 5" descr="93-3">
            <a:extLst>
              <a:ext uri="{FF2B5EF4-FFF2-40B4-BE49-F238E27FC236}">
                <a16:creationId xmlns:a16="http://schemas.microsoft.com/office/drawing/2014/main" id="{ED4B35C7-E1B7-4B67-BF32-C54EEBE31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412875"/>
            <a:ext cx="2713037" cy="3816350"/>
          </a:xfrm>
          <a:prstGeom prst="rect">
            <a:avLst/>
          </a:prstGeom>
          <a:noFill/>
          <a:extLst>
            <a:ext uri="{909E8E84-426E-40DD-AFC4-6F175D3DCCD1}">
              <a14:hiddenFill xmlns:a14="http://schemas.microsoft.com/office/drawing/2010/main">
                <a:solidFill>
                  <a:srgbClr val="FFFFFF"/>
                </a:solidFill>
              </a14:hiddenFill>
            </a:ext>
          </a:extLst>
        </p:spPr>
      </p:pic>
      <p:sp>
        <p:nvSpPr>
          <p:cNvPr id="74758" name="Rectangle 6">
            <a:extLst>
              <a:ext uri="{FF2B5EF4-FFF2-40B4-BE49-F238E27FC236}">
                <a16:creationId xmlns:a16="http://schemas.microsoft.com/office/drawing/2014/main" id="{E496F836-9066-464B-8AEC-7488B33BEC5D}"/>
              </a:ext>
            </a:extLst>
          </p:cNvPr>
          <p:cNvSpPr>
            <a:spLocks noChangeArrowheads="1"/>
          </p:cNvSpPr>
          <p:nvPr/>
        </p:nvSpPr>
        <p:spPr bwMode="auto">
          <a:xfrm>
            <a:off x="4427538" y="5300663"/>
            <a:ext cx="36353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b="1"/>
              <a:t>马克斯托夫望远镜正面图</a:t>
            </a:r>
            <a:r>
              <a:rPr lang="zh-CN" altLang="en-US" sz="2800" b="1"/>
              <a:t> </a:t>
            </a:r>
          </a:p>
        </p:txBody>
      </p:sp>
      <p:sp>
        <p:nvSpPr>
          <p:cNvPr id="74759" name="Rectangle 7">
            <a:extLst>
              <a:ext uri="{FF2B5EF4-FFF2-40B4-BE49-F238E27FC236}">
                <a16:creationId xmlns:a16="http://schemas.microsoft.com/office/drawing/2014/main" id="{9C2E754D-7113-4C24-A870-A18B5FE4474B}"/>
              </a:ext>
            </a:extLst>
          </p:cNvPr>
          <p:cNvSpPr>
            <a:spLocks noChangeArrowheads="1"/>
          </p:cNvSpPr>
          <p:nvPr/>
        </p:nvSpPr>
        <p:spPr bwMode="auto">
          <a:xfrm>
            <a:off x="755650" y="5300663"/>
            <a:ext cx="36353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b="1"/>
              <a:t>马克斯托夫望远镜的外观</a:t>
            </a:r>
            <a:r>
              <a:rPr lang="zh-CN" altLang="en-US" sz="2800" b="1"/>
              <a:t> </a:t>
            </a:r>
          </a:p>
        </p:txBody>
      </p:sp>
      <p:pic>
        <p:nvPicPr>
          <p:cNvPr id="74760" name="Picture 8" descr="返回上">
            <a:hlinkClick r:id="rId4" action="ppaction://hlinksldjump" highlightClick="1"/>
            <a:extLst>
              <a:ext uri="{FF2B5EF4-FFF2-40B4-BE49-F238E27FC236}">
                <a16:creationId xmlns:a16="http://schemas.microsoft.com/office/drawing/2014/main" id="{76B0FFF3-C34F-4D3E-B6A7-5743C84F86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588" y="5805488"/>
            <a:ext cx="1295400" cy="498475"/>
          </a:xfrm>
          <a:prstGeom prst="rect">
            <a:avLst/>
          </a:prstGeom>
          <a:noFill/>
          <a:extLst>
            <a:ext uri="{909E8E84-426E-40DD-AFC4-6F175D3DCCD1}">
              <a14:hiddenFill xmlns:a14="http://schemas.microsoft.com/office/drawing/2010/main">
                <a:solidFill>
                  <a:srgbClr val="FFFFFF"/>
                </a:solidFill>
              </a14:hiddenFill>
            </a:ext>
          </a:extLst>
        </p:spPr>
      </p:pic>
      <p:sp>
        <p:nvSpPr>
          <p:cNvPr id="74761" name="Text Box 9">
            <a:extLst>
              <a:ext uri="{FF2B5EF4-FFF2-40B4-BE49-F238E27FC236}">
                <a16:creationId xmlns:a16="http://schemas.microsoft.com/office/drawing/2014/main" id="{A5C1896B-8540-4758-BD16-FFB942B7F195}"/>
              </a:ext>
            </a:extLst>
          </p:cNvPr>
          <p:cNvSpPr txBox="1">
            <a:spLocks noChangeArrowheads="1"/>
          </p:cNvSpPr>
          <p:nvPr/>
        </p:nvSpPr>
        <p:spPr bwMode="auto">
          <a:xfrm>
            <a:off x="1116013" y="476250"/>
            <a:ext cx="56880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t>马克斯托夫望远镜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74757"/>
                                        </p:tgtEl>
                                        <p:attrNameLst>
                                          <p:attrName>style.visibility</p:attrName>
                                        </p:attrNameLst>
                                      </p:cBhvr>
                                      <p:to>
                                        <p:strVal val="visible"/>
                                      </p:to>
                                    </p:set>
                                    <p:anim calcmode="lin" valueType="num">
                                      <p:cBhvr>
                                        <p:cTn id="7" dur="500" fill="hold"/>
                                        <p:tgtEl>
                                          <p:spTgt spid="74757"/>
                                        </p:tgtEl>
                                        <p:attrNameLst>
                                          <p:attrName>ppt_w</p:attrName>
                                        </p:attrNameLst>
                                      </p:cBhvr>
                                      <p:tavLst>
                                        <p:tav tm="0">
                                          <p:val>
                                            <p:fltVal val="0"/>
                                          </p:val>
                                        </p:tav>
                                        <p:tav tm="100000">
                                          <p:val>
                                            <p:strVal val="#ppt_w"/>
                                          </p:val>
                                        </p:tav>
                                      </p:tavLst>
                                    </p:anim>
                                    <p:anim calcmode="lin" valueType="num">
                                      <p:cBhvr>
                                        <p:cTn id="8" dur="500" fill="hold"/>
                                        <p:tgtEl>
                                          <p:spTgt spid="74757"/>
                                        </p:tgtEl>
                                        <p:attrNameLst>
                                          <p:attrName>ppt_h</p:attrName>
                                        </p:attrNameLst>
                                      </p:cBhvr>
                                      <p:tavLst>
                                        <p:tav tm="0">
                                          <p:val>
                                            <p:fltVal val="0"/>
                                          </p:val>
                                        </p:tav>
                                        <p:tav tm="100000">
                                          <p:val>
                                            <p:strVal val="#ppt_h"/>
                                          </p:val>
                                        </p:tav>
                                      </p:tavLst>
                                    </p:anim>
                                    <p:animEffect transition="in" filter="fade">
                                      <p:cBhvr>
                                        <p:cTn id="9" dur="500"/>
                                        <p:tgtEl>
                                          <p:spTgt spid="74757"/>
                                        </p:tgtEl>
                                      </p:cBhvr>
                                    </p:animEffect>
                                  </p:childTnLst>
                                </p:cTn>
                              </p:par>
                            </p:childTnLst>
                          </p:cTn>
                        </p:par>
                        <p:par>
                          <p:cTn id="10" fill="hold" nodeType="afterGroup">
                            <p:stCondLst>
                              <p:cond delay="500"/>
                            </p:stCondLst>
                            <p:childTnLst>
                              <p:par>
                                <p:cTn id="11" presetID="12" presetClass="entr" presetSubtype="4" fill="hold" grpId="0" nodeType="afterEffect">
                                  <p:stCondLst>
                                    <p:cond delay="0"/>
                                  </p:stCondLst>
                                  <p:childTnLst>
                                    <p:set>
                                      <p:cBhvr>
                                        <p:cTn id="12" dur="1" fill="hold">
                                          <p:stCondLst>
                                            <p:cond delay="0"/>
                                          </p:stCondLst>
                                        </p:cTn>
                                        <p:tgtEl>
                                          <p:spTgt spid="74759"/>
                                        </p:tgtEl>
                                        <p:attrNameLst>
                                          <p:attrName>style.visibility</p:attrName>
                                        </p:attrNameLst>
                                      </p:cBhvr>
                                      <p:to>
                                        <p:strVal val="visible"/>
                                      </p:to>
                                    </p:set>
                                    <p:animEffect transition="in" filter="slide(fromBottom)">
                                      <p:cBhvr>
                                        <p:cTn id="13" dur="500"/>
                                        <p:tgtEl>
                                          <p:spTgt spid="7475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3" presetClass="entr" presetSubtype="0" fill="hold" nodeType="clickEffect">
                                  <p:stCondLst>
                                    <p:cond delay="0"/>
                                  </p:stCondLst>
                                  <p:childTnLst>
                                    <p:set>
                                      <p:cBhvr>
                                        <p:cTn id="17" dur="1" fill="hold">
                                          <p:stCondLst>
                                            <p:cond delay="0"/>
                                          </p:stCondLst>
                                        </p:cTn>
                                        <p:tgtEl>
                                          <p:spTgt spid="74756"/>
                                        </p:tgtEl>
                                        <p:attrNameLst>
                                          <p:attrName>style.visibility</p:attrName>
                                        </p:attrNameLst>
                                      </p:cBhvr>
                                      <p:to>
                                        <p:strVal val="visible"/>
                                      </p:to>
                                    </p:set>
                                    <p:anim calcmode="lin" valueType="num">
                                      <p:cBhvr>
                                        <p:cTn id="18" dur="500" fill="hold"/>
                                        <p:tgtEl>
                                          <p:spTgt spid="74756"/>
                                        </p:tgtEl>
                                        <p:attrNameLst>
                                          <p:attrName>ppt_w</p:attrName>
                                        </p:attrNameLst>
                                      </p:cBhvr>
                                      <p:tavLst>
                                        <p:tav tm="0">
                                          <p:val>
                                            <p:fltVal val="0"/>
                                          </p:val>
                                        </p:tav>
                                        <p:tav tm="100000">
                                          <p:val>
                                            <p:strVal val="#ppt_w"/>
                                          </p:val>
                                        </p:tav>
                                      </p:tavLst>
                                    </p:anim>
                                    <p:anim calcmode="lin" valueType="num">
                                      <p:cBhvr>
                                        <p:cTn id="19" dur="500" fill="hold"/>
                                        <p:tgtEl>
                                          <p:spTgt spid="74756"/>
                                        </p:tgtEl>
                                        <p:attrNameLst>
                                          <p:attrName>ppt_h</p:attrName>
                                        </p:attrNameLst>
                                      </p:cBhvr>
                                      <p:tavLst>
                                        <p:tav tm="0">
                                          <p:val>
                                            <p:fltVal val="0"/>
                                          </p:val>
                                        </p:tav>
                                        <p:tav tm="100000">
                                          <p:val>
                                            <p:strVal val="#ppt_h"/>
                                          </p:val>
                                        </p:tav>
                                      </p:tavLst>
                                    </p:anim>
                                    <p:animEffect transition="in" filter="fade">
                                      <p:cBhvr>
                                        <p:cTn id="20" dur="500"/>
                                        <p:tgtEl>
                                          <p:spTgt spid="74756"/>
                                        </p:tgtEl>
                                      </p:cBhvr>
                                    </p:animEffect>
                                  </p:childTnLst>
                                </p:cTn>
                              </p:par>
                            </p:childTnLst>
                          </p:cTn>
                        </p:par>
                        <p:par>
                          <p:cTn id="21" fill="hold" nodeType="afterGroup">
                            <p:stCondLst>
                              <p:cond delay="500"/>
                            </p:stCondLst>
                            <p:childTnLst>
                              <p:par>
                                <p:cTn id="22" presetID="12" presetClass="entr" presetSubtype="4" fill="hold" grpId="0" nodeType="afterEffect">
                                  <p:stCondLst>
                                    <p:cond delay="0"/>
                                  </p:stCondLst>
                                  <p:childTnLst>
                                    <p:set>
                                      <p:cBhvr>
                                        <p:cTn id="23" dur="1" fill="hold">
                                          <p:stCondLst>
                                            <p:cond delay="0"/>
                                          </p:stCondLst>
                                        </p:cTn>
                                        <p:tgtEl>
                                          <p:spTgt spid="74758"/>
                                        </p:tgtEl>
                                        <p:attrNameLst>
                                          <p:attrName>style.visibility</p:attrName>
                                        </p:attrNameLst>
                                      </p:cBhvr>
                                      <p:to>
                                        <p:strVal val="visible"/>
                                      </p:to>
                                    </p:set>
                                    <p:animEffect transition="in" filter="slide(fromBottom)">
                                      <p:cBhvr>
                                        <p:cTn id="24" dur="500"/>
                                        <p:tgtEl>
                                          <p:spTgt spid="74758"/>
                                        </p:tgtEl>
                                      </p:cBhvr>
                                    </p:animEffect>
                                  </p:childTnLst>
                                </p:cTn>
                              </p:par>
                            </p:childTnLst>
                          </p:cTn>
                        </p:par>
                        <p:par>
                          <p:cTn id="25" fill="hold" nodeType="afterGroup">
                            <p:stCondLst>
                              <p:cond delay="1000"/>
                            </p:stCondLst>
                            <p:childTnLst>
                              <p:par>
                                <p:cTn id="26" presetID="1" presetClass="entr" presetSubtype="0" fill="hold" nodeType="afterEffect">
                                  <p:stCondLst>
                                    <p:cond delay="0"/>
                                  </p:stCondLst>
                                  <p:childTnLst>
                                    <p:set>
                                      <p:cBhvr>
                                        <p:cTn id="27" dur="1" fill="hold">
                                          <p:stCondLst>
                                            <p:cond delay="0"/>
                                          </p:stCondLst>
                                        </p:cTn>
                                        <p:tgtEl>
                                          <p:spTgt spid="74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8" grpId="0"/>
      <p:bldP spid="7475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60" name="Picture 4" descr="meade望远镜">
            <a:extLst>
              <a:ext uri="{FF2B5EF4-FFF2-40B4-BE49-F238E27FC236}">
                <a16:creationId xmlns:a16="http://schemas.microsoft.com/office/drawing/2014/main" id="{482D7E54-A5D3-4227-9851-B4447EA455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628775"/>
            <a:ext cx="3789362"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1" name="Picture 5" descr="sh5-3">
            <a:extLst>
              <a:ext uri="{FF2B5EF4-FFF2-40B4-BE49-F238E27FC236}">
                <a16:creationId xmlns:a16="http://schemas.microsoft.com/office/drawing/2014/main" id="{BA8C4C7C-32DC-4EEA-A4B7-53DEFCED48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1628775"/>
            <a:ext cx="3527425" cy="337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2" name="Text Box 6">
            <a:extLst>
              <a:ext uri="{FF2B5EF4-FFF2-40B4-BE49-F238E27FC236}">
                <a16:creationId xmlns:a16="http://schemas.microsoft.com/office/drawing/2014/main" id="{BD413382-90B5-48C3-8F75-A5E70013F056}"/>
              </a:ext>
            </a:extLst>
          </p:cNvPr>
          <p:cNvSpPr txBox="1">
            <a:spLocks noChangeArrowheads="1"/>
          </p:cNvSpPr>
          <p:nvPr/>
        </p:nvSpPr>
        <p:spPr bwMode="auto">
          <a:xfrm>
            <a:off x="1403350" y="476250"/>
            <a:ext cx="5400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a:t> </a:t>
            </a:r>
            <a:r>
              <a:rPr lang="zh-CN" altLang="en-US" sz="2400" b="1"/>
              <a:t>折反射望远镜</a:t>
            </a:r>
          </a:p>
        </p:txBody>
      </p:sp>
      <p:sp>
        <p:nvSpPr>
          <p:cNvPr id="121863" name="Text Box 7">
            <a:extLst>
              <a:ext uri="{FF2B5EF4-FFF2-40B4-BE49-F238E27FC236}">
                <a16:creationId xmlns:a16="http://schemas.microsoft.com/office/drawing/2014/main" id="{2266FD13-7219-4162-855F-C2171028D4FA}"/>
              </a:ext>
            </a:extLst>
          </p:cNvPr>
          <p:cNvSpPr txBox="1">
            <a:spLocks noChangeArrowheads="1"/>
          </p:cNvSpPr>
          <p:nvPr/>
        </p:nvSpPr>
        <p:spPr bwMode="auto">
          <a:xfrm>
            <a:off x="5076825" y="5157788"/>
            <a:ext cx="3240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t>meade LX200</a:t>
            </a:r>
            <a:r>
              <a:rPr lang="zh-CN" altLang="en-US"/>
              <a:t>望远镜光路图 </a:t>
            </a:r>
          </a:p>
        </p:txBody>
      </p:sp>
      <p:sp>
        <p:nvSpPr>
          <p:cNvPr id="121864" name="Text Box 8">
            <a:extLst>
              <a:ext uri="{FF2B5EF4-FFF2-40B4-BE49-F238E27FC236}">
                <a16:creationId xmlns:a16="http://schemas.microsoft.com/office/drawing/2014/main" id="{C71F03E2-E000-4860-A535-8FE14C4C2129}"/>
              </a:ext>
            </a:extLst>
          </p:cNvPr>
          <p:cNvSpPr txBox="1">
            <a:spLocks noChangeArrowheads="1"/>
          </p:cNvSpPr>
          <p:nvPr/>
        </p:nvSpPr>
        <p:spPr bwMode="auto">
          <a:xfrm>
            <a:off x="755650" y="4724400"/>
            <a:ext cx="3384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t>meade LX200</a:t>
            </a:r>
            <a:r>
              <a:rPr lang="zh-CN" altLang="en-US"/>
              <a:t>望远镜</a:t>
            </a:r>
          </a:p>
        </p:txBody>
      </p:sp>
      <p:sp>
        <p:nvSpPr>
          <p:cNvPr id="121865" name="AutoShape 9">
            <a:hlinkClick r:id="rId4" action="ppaction://hlinksldjump" highlightClick="1"/>
            <a:extLst>
              <a:ext uri="{FF2B5EF4-FFF2-40B4-BE49-F238E27FC236}">
                <a16:creationId xmlns:a16="http://schemas.microsoft.com/office/drawing/2014/main" id="{E7526D19-5E2E-479B-A0A2-DAAE7554954E}"/>
              </a:ext>
            </a:extLst>
          </p:cNvPr>
          <p:cNvSpPr>
            <a:spLocks noChangeArrowheads="1"/>
          </p:cNvSpPr>
          <p:nvPr/>
        </p:nvSpPr>
        <p:spPr bwMode="auto">
          <a:xfrm>
            <a:off x="7235825" y="6021388"/>
            <a:ext cx="865188" cy="431800"/>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5" name="Picture 5" descr="0022">
            <a:extLst>
              <a:ext uri="{FF2B5EF4-FFF2-40B4-BE49-F238E27FC236}">
                <a16:creationId xmlns:a16="http://schemas.microsoft.com/office/drawing/2014/main" id="{E4905720-32E1-456B-99E4-0F4BBD004E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268413"/>
            <a:ext cx="5472113" cy="4075112"/>
          </a:xfrm>
          <a:prstGeom prst="rect">
            <a:avLst/>
          </a:prstGeom>
          <a:noFill/>
          <a:extLst>
            <a:ext uri="{909E8E84-426E-40DD-AFC4-6F175D3DCCD1}">
              <a14:hiddenFill xmlns:a14="http://schemas.microsoft.com/office/drawing/2010/main">
                <a:solidFill>
                  <a:srgbClr val="FFFFFF"/>
                </a:solidFill>
              </a14:hiddenFill>
            </a:ext>
          </a:extLst>
        </p:spPr>
      </p:pic>
      <p:sp>
        <p:nvSpPr>
          <p:cNvPr id="76806" name="Rectangle 6">
            <a:extLst>
              <a:ext uri="{FF2B5EF4-FFF2-40B4-BE49-F238E27FC236}">
                <a16:creationId xmlns:a16="http://schemas.microsoft.com/office/drawing/2014/main" id="{9FB0B5C2-383F-4EB2-B362-133D0F78B838}"/>
              </a:ext>
            </a:extLst>
          </p:cNvPr>
          <p:cNvSpPr>
            <a:spLocks noChangeArrowheads="1"/>
          </p:cNvSpPr>
          <p:nvPr/>
        </p:nvSpPr>
        <p:spPr bwMode="auto">
          <a:xfrm>
            <a:off x="539750" y="5445125"/>
            <a:ext cx="7804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000" b="1"/>
              <a:t>美国在波多黎各阿雷西博镇建造了直径达</a:t>
            </a:r>
            <a:r>
              <a:rPr lang="en-US" altLang="zh-CN" sz="2000" b="1"/>
              <a:t>305</a:t>
            </a:r>
            <a:r>
              <a:rPr lang="zh-CN" altLang="en-US" sz="2000" b="1"/>
              <a:t>米的抛物面射电望远镜</a:t>
            </a:r>
          </a:p>
          <a:p>
            <a:r>
              <a:rPr lang="zh-CN" altLang="en-US" sz="2000" b="1"/>
              <a:t>它是顺着山坡固定在地表面上的，不能转动，这是世界上最大的单孔</a:t>
            </a:r>
          </a:p>
          <a:p>
            <a:r>
              <a:rPr lang="zh-CN" altLang="en-US" sz="2000" b="1"/>
              <a:t>径射电望远镜。 </a:t>
            </a:r>
          </a:p>
        </p:txBody>
      </p:sp>
      <p:sp>
        <p:nvSpPr>
          <p:cNvPr id="76807" name="Text Box 7">
            <a:extLst>
              <a:ext uri="{FF2B5EF4-FFF2-40B4-BE49-F238E27FC236}">
                <a16:creationId xmlns:a16="http://schemas.microsoft.com/office/drawing/2014/main" id="{F52EC7BC-95F0-407C-97E4-BFA50B030504}"/>
              </a:ext>
            </a:extLst>
          </p:cNvPr>
          <p:cNvSpPr txBox="1">
            <a:spLocks noChangeArrowheads="1"/>
          </p:cNvSpPr>
          <p:nvPr/>
        </p:nvSpPr>
        <p:spPr bwMode="auto">
          <a:xfrm>
            <a:off x="1619250" y="404813"/>
            <a:ext cx="5400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t>射电望远镜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withEffect">
                                  <p:stCondLst>
                                    <p:cond delay="0"/>
                                  </p:stCondLst>
                                  <p:childTnLst>
                                    <p:set>
                                      <p:cBhvr>
                                        <p:cTn id="6" dur="1" fill="hold">
                                          <p:stCondLst>
                                            <p:cond delay="0"/>
                                          </p:stCondLst>
                                        </p:cTn>
                                        <p:tgtEl>
                                          <p:spTgt spid="76805"/>
                                        </p:tgtEl>
                                        <p:attrNameLst>
                                          <p:attrName>style.visibility</p:attrName>
                                        </p:attrNameLst>
                                      </p:cBhvr>
                                      <p:to>
                                        <p:strVal val="visible"/>
                                      </p:to>
                                    </p:set>
                                    <p:anim calcmode="lin" valueType="num">
                                      <p:cBhvr>
                                        <p:cTn id="7" dur="1000" fill="hold"/>
                                        <p:tgtEl>
                                          <p:spTgt spid="76805"/>
                                        </p:tgtEl>
                                        <p:attrNameLst>
                                          <p:attrName>ppt_w</p:attrName>
                                        </p:attrNameLst>
                                      </p:cBhvr>
                                      <p:tavLst>
                                        <p:tav tm="0">
                                          <p:val>
                                            <p:fltVal val="0"/>
                                          </p:val>
                                        </p:tav>
                                        <p:tav tm="100000">
                                          <p:val>
                                            <p:strVal val="#ppt_w"/>
                                          </p:val>
                                        </p:tav>
                                      </p:tavLst>
                                    </p:anim>
                                    <p:anim calcmode="lin" valueType="num">
                                      <p:cBhvr>
                                        <p:cTn id="8" dur="1000" fill="hold"/>
                                        <p:tgtEl>
                                          <p:spTgt spid="76805"/>
                                        </p:tgtEl>
                                        <p:attrNameLst>
                                          <p:attrName>ppt_h</p:attrName>
                                        </p:attrNameLst>
                                      </p:cBhvr>
                                      <p:tavLst>
                                        <p:tav tm="0">
                                          <p:val>
                                            <p:fltVal val="0"/>
                                          </p:val>
                                        </p:tav>
                                        <p:tav tm="100000">
                                          <p:val>
                                            <p:strVal val="#ppt_h"/>
                                          </p:val>
                                        </p:tav>
                                      </p:tavLst>
                                    </p:anim>
                                    <p:anim calcmode="lin" valueType="num">
                                      <p:cBhvr>
                                        <p:cTn id="9" dur="1000" fill="hold"/>
                                        <p:tgtEl>
                                          <p:spTgt spid="7680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6805"/>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76806"/>
                                        </p:tgtEl>
                                        <p:attrNameLst>
                                          <p:attrName>style.visibility</p:attrName>
                                        </p:attrNameLst>
                                      </p:cBhvr>
                                      <p:to>
                                        <p:strVal val="visible"/>
                                      </p:to>
                                    </p:set>
                                    <p:animEffect transition="in" filter="slide(fromBottom)">
                                      <p:cBhvr>
                                        <p:cTn id="14" dur="500"/>
                                        <p:tgtEl>
                                          <p:spTgt spid="76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80" name="Picture 4" descr="1093600096">
            <a:extLst>
              <a:ext uri="{FF2B5EF4-FFF2-40B4-BE49-F238E27FC236}">
                <a16:creationId xmlns:a16="http://schemas.microsoft.com/office/drawing/2014/main" id="{3AC1093E-0BD5-4DBE-A72F-244FC38AEC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700213"/>
            <a:ext cx="5761038" cy="3736975"/>
          </a:xfrm>
          <a:prstGeom prst="rect">
            <a:avLst/>
          </a:prstGeom>
          <a:noFill/>
          <a:extLst>
            <a:ext uri="{909E8E84-426E-40DD-AFC4-6F175D3DCCD1}">
              <a14:hiddenFill xmlns:a14="http://schemas.microsoft.com/office/drawing/2010/main">
                <a:solidFill>
                  <a:srgbClr val="FFFFFF"/>
                </a:solidFill>
              </a14:hiddenFill>
            </a:ext>
          </a:extLst>
        </p:spPr>
      </p:pic>
      <p:sp>
        <p:nvSpPr>
          <p:cNvPr id="75781" name="Rectangle 5">
            <a:extLst>
              <a:ext uri="{FF2B5EF4-FFF2-40B4-BE49-F238E27FC236}">
                <a16:creationId xmlns:a16="http://schemas.microsoft.com/office/drawing/2014/main" id="{A11F2ECB-279E-4481-B422-B2FE217D22D6}"/>
              </a:ext>
            </a:extLst>
          </p:cNvPr>
          <p:cNvSpPr>
            <a:spLocks noChangeArrowheads="1"/>
          </p:cNvSpPr>
          <p:nvPr/>
        </p:nvSpPr>
        <p:spPr bwMode="auto">
          <a:xfrm>
            <a:off x="1692275" y="476250"/>
            <a:ext cx="5260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800" b="1"/>
              <a:t>米波综合孔径射电望远镜天线阵 </a:t>
            </a:r>
          </a:p>
        </p:txBody>
      </p:sp>
      <p:pic>
        <p:nvPicPr>
          <p:cNvPr id="75782" name="Picture 6" descr="返回上">
            <a:hlinkClick r:id="rId3" action="ppaction://hlinksldjump" highlightClick="1"/>
            <a:extLst>
              <a:ext uri="{FF2B5EF4-FFF2-40B4-BE49-F238E27FC236}">
                <a16:creationId xmlns:a16="http://schemas.microsoft.com/office/drawing/2014/main" id="{63BC3BAE-F6B9-4ACB-B35D-58E27EC4B0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9925" y="5734050"/>
            <a:ext cx="1295400" cy="498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nodeType="withEffect">
                                  <p:stCondLst>
                                    <p:cond delay="0"/>
                                  </p:stCondLst>
                                  <p:childTnLst>
                                    <p:set>
                                      <p:cBhvr>
                                        <p:cTn id="6" dur="1" fill="hold">
                                          <p:stCondLst>
                                            <p:cond delay="0"/>
                                          </p:stCondLst>
                                        </p:cTn>
                                        <p:tgtEl>
                                          <p:spTgt spid="75780"/>
                                        </p:tgtEl>
                                        <p:attrNameLst>
                                          <p:attrName>style.visibility</p:attrName>
                                        </p:attrNameLst>
                                      </p:cBhvr>
                                      <p:to>
                                        <p:strVal val="visible"/>
                                      </p:to>
                                    </p:set>
                                    <p:anim to="" calcmode="lin" valueType="num">
                                      <p:cBhvr>
                                        <p:cTn id="7" dur="1" fill="hold"/>
                                        <p:tgtEl>
                                          <p:spTgt spid="75780"/>
                                        </p:tgtEl>
                                        <p:attrNameLst>
                                          <p:attrName/>
                                        </p:attrNameLst>
                                      </p:cBhvr>
                                    </p:anim>
                                  </p:childTnLst>
                                </p:cTn>
                              </p:par>
                            </p:childTnLst>
                          </p:cTn>
                        </p:par>
                        <p:par>
                          <p:cTn id="8" fill="hold" nodeType="afterGroup">
                            <p:stCondLst>
                              <p:cond delay="0"/>
                            </p:stCondLst>
                            <p:childTnLst>
                              <p:par>
                                <p:cTn id="9" presetID="12" presetClass="entr" presetSubtype="4" fill="hold" grpId="0" nodeType="afterEffect">
                                  <p:stCondLst>
                                    <p:cond delay="0"/>
                                  </p:stCondLst>
                                  <p:childTnLst>
                                    <p:set>
                                      <p:cBhvr>
                                        <p:cTn id="10" dur="1" fill="hold">
                                          <p:stCondLst>
                                            <p:cond delay="0"/>
                                          </p:stCondLst>
                                        </p:cTn>
                                        <p:tgtEl>
                                          <p:spTgt spid="75781"/>
                                        </p:tgtEl>
                                        <p:attrNameLst>
                                          <p:attrName>style.visibility</p:attrName>
                                        </p:attrNameLst>
                                      </p:cBhvr>
                                      <p:to>
                                        <p:strVal val="visible"/>
                                      </p:to>
                                    </p:set>
                                    <p:animEffect transition="in" filter="slide(fromBottom)">
                                      <p:cBhvr>
                                        <p:cTn id="11" dur="500"/>
                                        <p:tgtEl>
                                          <p:spTgt spid="75781"/>
                                        </p:tgtEl>
                                      </p:cBhvr>
                                    </p:animEffect>
                                  </p:childTnLst>
                                </p:cTn>
                              </p:par>
                            </p:childTnLst>
                          </p:cTn>
                        </p:par>
                        <p:par>
                          <p:cTn id="12" fill="hold" nodeType="afterGroup">
                            <p:stCondLst>
                              <p:cond delay="500"/>
                            </p:stCondLst>
                            <p:childTnLst>
                              <p:par>
                                <p:cTn id="13" presetID="1" presetClass="entr" presetSubtype="0" fill="hold" nodeType="afterEffect">
                                  <p:stCondLst>
                                    <p:cond delay="0"/>
                                  </p:stCondLst>
                                  <p:childTnLst>
                                    <p:set>
                                      <p:cBhvr>
                                        <p:cTn id="14" dur="1" fill="hold">
                                          <p:stCondLst>
                                            <p:cond delay="0"/>
                                          </p:stCondLst>
                                        </p:cTn>
                                        <p:tgtEl>
                                          <p:spTgt spid="75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875" name="Object 3">
            <a:extLst>
              <a:ext uri="{FF2B5EF4-FFF2-40B4-BE49-F238E27FC236}">
                <a16:creationId xmlns:a16="http://schemas.microsoft.com/office/drawing/2014/main" id="{2803A425-52EA-4F51-824C-8156875572C2}"/>
              </a:ext>
            </a:extLst>
          </p:cNvPr>
          <p:cNvGraphicFramePr>
            <a:graphicFrameLocks noChangeAspect="1"/>
          </p:cNvGraphicFramePr>
          <p:nvPr/>
        </p:nvGraphicFramePr>
        <p:xfrm>
          <a:off x="684213" y="1989138"/>
          <a:ext cx="7772400" cy="3025775"/>
        </p:xfrm>
        <a:graphic>
          <a:graphicData uri="http://schemas.openxmlformats.org/presentationml/2006/ole">
            <mc:AlternateContent xmlns:mc="http://schemas.openxmlformats.org/markup-compatibility/2006">
              <mc:Choice xmlns:v="urn:schemas-microsoft-com:vml" Requires="v">
                <p:oleObj spid="_x0000_s79878" name="BMP 图像" r:id="rId3" imgW="3543795" imgH="1181265" progId="Paint.Picture">
                  <p:embed/>
                </p:oleObj>
              </mc:Choice>
              <mc:Fallback>
                <p:oleObj name="BMP 图像" r:id="rId3" imgW="3543795" imgH="1181265"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989138"/>
                        <a:ext cx="7772400"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9876" name="AutoShape 4">
            <a:hlinkClick r:id="rId5" action="ppaction://hlinksldjump" highlightClick="1"/>
            <a:extLst>
              <a:ext uri="{FF2B5EF4-FFF2-40B4-BE49-F238E27FC236}">
                <a16:creationId xmlns:a16="http://schemas.microsoft.com/office/drawing/2014/main" id="{61D86BA2-7198-4CED-A357-BB20CC0CB184}"/>
              </a:ext>
            </a:extLst>
          </p:cNvPr>
          <p:cNvSpPr>
            <a:spLocks noChangeArrowheads="1"/>
          </p:cNvSpPr>
          <p:nvPr/>
        </p:nvSpPr>
        <p:spPr bwMode="auto">
          <a:xfrm>
            <a:off x="7315200" y="5181600"/>
            <a:ext cx="1219200" cy="6096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77" name="Text Box 5">
            <a:extLst>
              <a:ext uri="{FF2B5EF4-FFF2-40B4-BE49-F238E27FC236}">
                <a16:creationId xmlns:a16="http://schemas.microsoft.com/office/drawing/2014/main" id="{84CF937E-9590-4AA4-99AB-A1963E9FE66E}"/>
              </a:ext>
            </a:extLst>
          </p:cNvPr>
          <p:cNvSpPr txBox="1">
            <a:spLocks noChangeArrowheads="1"/>
          </p:cNvSpPr>
          <p:nvPr/>
        </p:nvSpPr>
        <p:spPr bwMode="auto">
          <a:xfrm>
            <a:off x="1619250" y="476250"/>
            <a:ext cx="5257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a:t>射电望远镜组成示意图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withEffect">
                                  <p:stCondLst>
                                    <p:cond delay="0"/>
                                  </p:stCondLst>
                                  <p:childTnLst>
                                    <p:set>
                                      <p:cBhvr>
                                        <p:cTn id="6" dur="1" fill="hold">
                                          <p:stCondLst>
                                            <p:cond delay="0"/>
                                          </p:stCondLst>
                                        </p:cTn>
                                        <p:tgtEl>
                                          <p:spTgt spid="79875"/>
                                        </p:tgtEl>
                                        <p:attrNameLst>
                                          <p:attrName>style.visibility</p:attrName>
                                        </p:attrNameLst>
                                      </p:cBhvr>
                                      <p:to>
                                        <p:strVal val="visible"/>
                                      </p:to>
                                    </p:set>
                                    <p:anim calcmode="lin" valueType="num">
                                      <p:cBhvr additive="base">
                                        <p:cTn id="7" dur="500" fill="hold"/>
                                        <p:tgtEl>
                                          <p:spTgt spid="79875"/>
                                        </p:tgtEl>
                                        <p:attrNameLst>
                                          <p:attrName>ppt_x</p:attrName>
                                        </p:attrNameLst>
                                      </p:cBhvr>
                                      <p:tavLst>
                                        <p:tav tm="0">
                                          <p:val>
                                            <p:strVal val="#ppt_x"/>
                                          </p:val>
                                        </p:tav>
                                        <p:tav tm="100000">
                                          <p:val>
                                            <p:strVal val="#ppt_x"/>
                                          </p:val>
                                        </p:tav>
                                      </p:tavLst>
                                    </p:anim>
                                    <p:anim calcmode="lin" valueType="num">
                                      <p:cBhvr additive="base">
                                        <p:cTn id="8" dur="500" fill="hold"/>
                                        <p:tgtEl>
                                          <p:spTgt spid="7987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899" name="Object 3">
            <a:extLst>
              <a:ext uri="{FF2B5EF4-FFF2-40B4-BE49-F238E27FC236}">
                <a16:creationId xmlns:a16="http://schemas.microsoft.com/office/drawing/2014/main" id="{8EEFC2B7-E767-4611-9159-2063B1FA83DD}"/>
              </a:ext>
            </a:extLst>
          </p:cNvPr>
          <p:cNvGraphicFramePr>
            <a:graphicFrameLocks noChangeAspect="1"/>
          </p:cNvGraphicFramePr>
          <p:nvPr/>
        </p:nvGraphicFramePr>
        <p:xfrm>
          <a:off x="684213" y="1628775"/>
          <a:ext cx="3554412" cy="4105275"/>
        </p:xfrm>
        <a:graphic>
          <a:graphicData uri="http://schemas.openxmlformats.org/presentationml/2006/ole">
            <mc:AlternateContent xmlns:mc="http://schemas.openxmlformats.org/markup-compatibility/2006">
              <mc:Choice xmlns:v="urn:schemas-microsoft-com:vml" Requires="v">
                <p:oleObj spid="_x0000_s80903" name="BMP 图像" r:id="rId3" imgW="2419048" imgH="2610214" progId="Paint.Picture">
                  <p:embed/>
                </p:oleObj>
              </mc:Choice>
              <mc:Fallback>
                <p:oleObj name="BMP 图像" r:id="rId3" imgW="2419048" imgH="2610214"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628775"/>
                        <a:ext cx="3554412"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900" name="AutoShape 4">
            <a:hlinkClick r:id="rId5" action="ppaction://hlinksldjump" highlightClick="1"/>
            <a:extLst>
              <a:ext uri="{FF2B5EF4-FFF2-40B4-BE49-F238E27FC236}">
                <a16:creationId xmlns:a16="http://schemas.microsoft.com/office/drawing/2014/main" id="{0520EC71-4EEF-4395-A76C-D3D086BF42D0}"/>
              </a:ext>
            </a:extLst>
          </p:cNvPr>
          <p:cNvSpPr>
            <a:spLocks noChangeArrowheads="1"/>
          </p:cNvSpPr>
          <p:nvPr/>
        </p:nvSpPr>
        <p:spPr bwMode="auto">
          <a:xfrm>
            <a:off x="7956550" y="5949950"/>
            <a:ext cx="838200" cy="533400"/>
          </a:xfrm>
          <a:prstGeom prst="actionButtonBackPreviou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0901" name="Picture 5" descr="11">
            <a:extLst>
              <a:ext uri="{FF2B5EF4-FFF2-40B4-BE49-F238E27FC236}">
                <a16:creationId xmlns:a16="http://schemas.microsoft.com/office/drawing/2014/main" id="{7E8F2081-B284-48D9-8A85-D15C933026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1628775"/>
            <a:ext cx="3341688" cy="4176713"/>
          </a:xfrm>
          <a:prstGeom prst="rect">
            <a:avLst/>
          </a:prstGeom>
          <a:noFill/>
          <a:extLst>
            <a:ext uri="{909E8E84-426E-40DD-AFC4-6F175D3DCCD1}">
              <a14:hiddenFill xmlns:a14="http://schemas.microsoft.com/office/drawing/2010/main">
                <a:solidFill>
                  <a:srgbClr val="FFFFFF"/>
                </a:solidFill>
              </a14:hiddenFill>
            </a:ext>
          </a:extLst>
        </p:spPr>
      </p:pic>
      <p:sp>
        <p:nvSpPr>
          <p:cNvPr id="80902" name="Text Box 6">
            <a:extLst>
              <a:ext uri="{FF2B5EF4-FFF2-40B4-BE49-F238E27FC236}">
                <a16:creationId xmlns:a16="http://schemas.microsoft.com/office/drawing/2014/main" id="{E0256CDC-D6BA-4262-AC0C-D7909D51813A}"/>
              </a:ext>
            </a:extLst>
          </p:cNvPr>
          <p:cNvSpPr txBox="1">
            <a:spLocks noChangeArrowheads="1"/>
          </p:cNvSpPr>
          <p:nvPr/>
        </p:nvSpPr>
        <p:spPr bwMode="auto">
          <a:xfrm>
            <a:off x="1763713" y="333375"/>
            <a:ext cx="4679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t>干涉仪工作原理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withEffect">
                                  <p:stCondLst>
                                    <p:cond delay="0"/>
                                  </p:stCondLst>
                                  <p:childTnLst>
                                    <p:set>
                                      <p:cBhvr>
                                        <p:cTn id="6" dur="1" fill="hold">
                                          <p:stCondLst>
                                            <p:cond delay="0"/>
                                          </p:stCondLst>
                                        </p:cTn>
                                        <p:tgtEl>
                                          <p:spTgt spid="80899"/>
                                        </p:tgtEl>
                                        <p:attrNameLst>
                                          <p:attrName>style.visibility</p:attrName>
                                        </p:attrNameLst>
                                      </p:cBhvr>
                                      <p:to>
                                        <p:strVal val="visible"/>
                                      </p:to>
                                    </p:set>
                                    <p:anim calcmode="lin" valueType="num">
                                      <p:cBhvr additive="base">
                                        <p:cTn id="7" dur="500" fill="hold"/>
                                        <p:tgtEl>
                                          <p:spTgt spid="80899"/>
                                        </p:tgtEl>
                                        <p:attrNameLst>
                                          <p:attrName>ppt_x</p:attrName>
                                        </p:attrNameLst>
                                      </p:cBhvr>
                                      <p:tavLst>
                                        <p:tav tm="0">
                                          <p:val>
                                            <p:strVal val="0-#ppt_w/2"/>
                                          </p:val>
                                        </p:tav>
                                        <p:tav tm="100000">
                                          <p:val>
                                            <p:strVal val="#ppt_x"/>
                                          </p:val>
                                        </p:tav>
                                      </p:tavLst>
                                    </p:anim>
                                    <p:anim calcmode="lin" valueType="num">
                                      <p:cBhvr additive="base">
                                        <p:cTn id="8" dur="500" fill="hold"/>
                                        <p:tgtEl>
                                          <p:spTgt spid="8089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nodeType="afterEffect">
                                  <p:stCondLst>
                                    <p:cond delay="0"/>
                                  </p:stCondLst>
                                  <p:childTnLst>
                                    <p:set>
                                      <p:cBhvr>
                                        <p:cTn id="11" dur="1" fill="hold">
                                          <p:stCondLst>
                                            <p:cond delay="0"/>
                                          </p:stCondLst>
                                        </p:cTn>
                                        <p:tgtEl>
                                          <p:spTgt spid="80901"/>
                                        </p:tgtEl>
                                        <p:attrNameLst>
                                          <p:attrName>style.visibility</p:attrName>
                                        </p:attrNameLst>
                                      </p:cBhvr>
                                      <p:to>
                                        <p:strVal val="visible"/>
                                      </p:to>
                                    </p:set>
                                    <p:anim calcmode="lin" valueType="num">
                                      <p:cBhvr additive="base">
                                        <p:cTn id="12" dur="500" fill="hold"/>
                                        <p:tgtEl>
                                          <p:spTgt spid="80901"/>
                                        </p:tgtEl>
                                        <p:attrNameLst>
                                          <p:attrName>ppt_x</p:attrName>
                                        </p:attrNameLst>
                                      </p:cBhvr>
                                      <p:tavLst>
                                        <p:tav tm="0">
                                          <p:val>
                                            <p:strVal val="1+#ppt_w/2"/>
                                          </p:val>
                                        </p:tav>
                                        <p:tav tm="100000">
                                          <p:val>
                                            <p:strVal val="#ppt_x"/>
                                          </p:val>
                                        </p:tav>
                                      </p:tavLst>
                                    </p:anim>
                                    <p:anim calcmode="lin" valueType="num">
                                      <p:cBhvr additive="base">
                                        <p:cTn id="13" dur="500" fill="hold"/>
                                        <p:tgtEl>
                                          <p:spTgt spid="809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a:extLst>
              <a:ext uri="{FF2B5EF4-FFF2-40B4-BE49-F238E27FC236}">
                <a16:creationId xmlns:a16="http://schemas.microsoft.com/office/drawing/2014/main" id="{7B246731-425F-491F-8CA9-7A44924458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1341438"/>
            <a:ext cx="3113088"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 Box 3">
            <a:extLst>
              <a:ext uri="{FF2B5EF4-FFF2-40B4-BE49-F238E27FC236}">
                <a16:creationId xmlns:a16="http://schemas.microsoft.com/office/drawing/2014/main" id="{5E366680-7E2B-47C0-A541-1E8902D93F3B}"/>
              </a:ext>
            </a:extLst>
          </p:cNvPr>
          <p:cNvSpPr txBox="1">
            <a:spLocks noChangeArrowheads="1"/>
          </p:cNvSpPr>
          <p:nvPr/>
        </p:nvSpPr>
        <p:spPr bwMode="auto">
          <a:xfrm>
            <a:off x="2916238" y="5695950"/>
            <a:ext cx="43195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i="1"/>
              <a:t>The</a:t>
            </a:r>
            <a:r>
              <a:rPr lang="en-US" altLang="zh-CN" sz="2000"/>
              <a:t> </a:t>
            </a:r>
            <a:r>
              <a:rPr lang="en-US" altLang="zh-CN" sz="2000" b="1" i="1"/>
              <a:t>10-meter</a:t>
            </a:r>
            <a:r>
              <a:rPr lang="en-US" altLang="zh-CN" sz="2000"/>
              <a:t> </a:t>
            </a:r>
            <a:r>
              <a:rPr lang="en-US" altLang="zh-CN" sz="2000" b="1" i="1"/>
              <a:t>Keck</a:t>
            </a:r>
            <a:r>
              <a:rPr lang="en-US" altLang="zh-CN" sz="2000"/>
              <a:t> </a:t>
            </a:r>
            <a:r>
              <a:rPr lang="en-US" altLang="zh-CN" sz="2000" b="1" i="1"/>
              <a:t>telescope</a:t>
            </a:r>
            <a:r>
              <a:rPr lang="en-US" altLang="zh-CN" sz="2000"/>
              <a:t> </a:t>
            </a:r>
          </a:p>
        </p:txBody>
      </p:sp>
      <p:sp>
        <p:nvSpPr>
          <p:cNvPr id="35844" name="Text Box 4">
            <a:extLst>
              <a:ext uri="{FF2B5EF4-FFF2-40B4-BE49-F238E27FC236}">
                <a16:creationId xmlns:a16="http://schemas.microsoft.com/office/drawing/2014/main" id="{E8DBB6E2-38BF-41AC-9C1F-E6FFABF97474}"/>
              </a:ext>
            </a:extLst>
          </p:cNvPr>
          <p:cNvSpPr txBox="1">
            <a:spLocks noChangeArrowheads="1"/>
          </p:cNvSpPr>
          <p:nvPr/>
        </p:nvSpPr>
        <p:spPr bwMode="auto">
          <a:xfrm>
            <a:off x="1258888" y="476250"/>
            <a:ext cx="3816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t>空间望远镜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35842"/>
                                        </p:tgtEl>
                                        <p:attrNameLst>
                                          <p:attrName>style.visibility</p:attrName>
                                        </p:attrNameLst>
                                      </p:cBhvr>
                                      <p:to>
                                        <p:strVal val="visible"/>
                                      </p:to>
                                    </p:set>
                                    <p:anim calcmode="lin" valueType="num">
                                      <p:cBhvr additive="base">
                                        <p:cTn id="7" dur="500" fill="hold"/>
                                        <p:tgtEl>
                                          <p:spTgt spid="35842"/>
                                        </p:tgtEl>
                                        <p:attrNameLst>
                                          <p:attrName>ppt_x</p:attrName>
                                        </p:attrNameLst>
                                      </p:cBhvr>
                                      <p:tavLst>
                                        <p:tav tm="0">
                                          <p:val>
                                            <p:strVal val="#ppt_x"/>
                                          </p:val>
                                        </p:tav>
                                        <p:tav tm="100000">
                                          <p:val>
                                            <p:strVal val="#ppt_x"/>
                                          </p:val>
                                        </p:tav>
                                      </p:tavLst>
                                    </p:anim>
                                    <p:anim calcmode="lin" valueType="num">
                                      <p:cBhvr additive="base">
                                        <p:cTn id="8" dur="500" fill="hold"/>
                                        <p:tgtEl>
                                          <p:spTgt spid="3584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35843"/>
                                        </p:tgtEl>
                                        <p:attrNameLst>
                                          <p:attrName>style.visibility</p:attrName>
                                        </p:attrNameLst>
                                      </p:cBhvr>
                                      <p:to>
                                        <p:strVal val="visible"/>
                                      </p:to>
                                    </p:set>
                                    <p:animEffect transition="in" filter="slide(fromBottom)">
                                      <p:cBhvr>
                                        <p:cTn id="12" dur="500"/>
                                        <p:tgtEl>
                                          <p:spTgt spid="35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a:extLst>
              <a:ext uri="{FF2B5EF4-FFF2-40B4-BE49-F238E27FC236}">
                <a16:creationId xmlns:a16="http://schemas.microsoft.com/office/drawing/2014/main" id="{D25A43BD-0C88-46FC-A7D4-853BEBB3B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520825"/>
            <a:ext cx="5724525"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ext Box 3">
            <a:extLst>
              <a:ext uri="{FF2B5EF4-FFF2-40B4-BE49-F238E27FC236}">
                <a16:creationId xmlns:a16="http://schemas.microsoft.com/office/drawing/2014/main" id="{4ABC21D4-2D3C-453D-B3D6-474F0EE8E337}"/>
              </a:ext>
            </a:extLst>
          </p:cNvPr>
          <p:cNvSpPr txBox="1">
            <a:spLocks noChangeArrowheads="1"/>
          </p:cNvSpPr>
          <p:nvPr/>
        </p:nvSpPr>
        <p:spPr bwMode="auto">
          <a:xfrm>
            <a:off x="2124075" y="5229225"/>
            <a:ext cx="5113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t>国际紫外线探测器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37890"/>
                                        </p:tgtEl>
                                        <p:attrNameLst>
                                          <p:attrName>style.visibility</p:attrName>
                                        </p:attrNameLst>
                                      </p:cBhvr>
                                      <p:to>
                                        <p:strVal val="visible"/>
                                      </p:to>
                                    </p:set>
                                    <p:animEffect transition="in" filter="dissolve">
                                      <p:cBhvr>
                                        <p:cTn id="7" dur="500"/>
                                        <p:tgtEl>
                                          <p:spTgt spid="37890"/>
                                        </p:tgtEl>
                                      </p:cBhvr>
                                    </p:animEffect>
                                  </p:childTnLst>
                                </p:cTn>
                              </p:par>
                            </p:childTnLst>
                          </p:cTn>
                        </p:par>
                        <p:par>
                          <p:cTn id="8" fill="hold" nodeType="afterGroup">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7891"/>
                                        </p:tgtEl>
                                        <p:attrNameLst>
                                          <p:attrName>style.visibility</p:attrName>
                                        </p:attrNameLst>
                                      </p:cBhvr>
                                      <p:to>
                                        <p:strVal val="visible"/>
                                      </p:to>
                                    </p:set>
                                    <p:animEffect transition="in" filter="slide(fromBottom)">
                                      <p:cBhvr>
                                        <p:cTn id="11" dur="500"/>
                                        <p:tgtEl>
                                          <p:spTgt spid="37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a:extLst>
              <a:ext uri="{FF2B5EF4-FFF2-40B4-BE49-F238E27FC236}">
                <a16:creationId xmlns:a16="http://schemas.microsoft.com/office/drawing/2014/main" id="{67668384-74A9-48A4-B652-9A62807D2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1404938"/>
            <a:ext cx="4895850" cy="380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Text Box 3">
            <a:extLst>
              <a:ext uri="{FF2B5EF4-FFF2-40B4-BE49-F238E27FC236}">
                <a16:creationId xmlns:a16="http://schemas.microsoft.com/office/drawing/2014/main" id="{1FC27F27-3D45-4505-AA04-EF2DFE525026}"/>
              </a:ext>
            </a:extLst>
          </p:cNvPr>
          <p:cNvSpPr txBox="1">
            <a:spLocks noChangeArrowheads="1"/>
          </p:cNvSpPr>
          <p:nvPr/>
        </p:nvSpPr>
        <p:spPr bwMode="auto">
          <a:xfrm>
            <a:off x="2051050" y="5445125"/>
            <a:ext cx="489585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红外线的天文学的人造宇宙站</a:t>
            </a:r>
          </a:p>
          <a:p>
            <a:pPr>
              <a:spcBef>
                <a:spcPct val="50000"/>
              </a:spcBef>
            </a:pPr>
            <a:endParaRPr lang="en-US" altLang="zh-CN" sz="2800"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nodeType="withEffect">
                                  <p:stCondLst>
                                    <p:cond delay="0"/>
                                  </p:stCondLst>
                                  <p:childTnLst>
                                    <p:set>
                                      <p:cBhvr>
                                        <p:cTn id="6" dur="1" fill="hold">
                                          <p:stCondLst>
                                            <p:cond delay="0"/>
                                          </p:stCondLst>
                                        </p:cTn>
                                        <p:tgtEl>
                                          <p:spTgt spid="46082"/>
                                        </p:tgtEl>
                                        <p:attrNameLst>
                                          <p:attrName>style.visibility</p:attrName>
                                        </p:attrNameLst>
                                      </p:cBhvr>
                                      <p:to>
                                        <p:strVal val="visible"/>
                                      </p:to>
                                    </p:set>
                                    <p:animEffect transition="in" filter="barn(inHorizontal)">
                                      <p:cBhvr>
                                        <p:cTn id="7" dur="500"/>
                                        <p:tgtEl>
                                          <p:spTgt spid="46082"/>
                                        </p:tgtEl>
                                      </p:cBhvr>
                                    </p:animEffect>
                                  </p:childTnLst>
                                </p:cTn>
                              </p:par>
                            </p:childTnLst>
                          </p:cTn>
                        </p:par>
                        <p:par>
                          <p:cTn id="8" fill="hold" nodeType="afterGroup">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46083"/>
                                        </p:tgtEl>
                                        <p:attrNameLst>
                                          <p:attrName>style.visibility</p:attrName>
                                        </p:attrNameLst>
                                      </p:cBhvr>
                                      <p:to>
                                        <p:strVal val="visible"/>
                                      </p:to>
                                    </p:set>
                                    <p:animEffect transition="in" filter="slide(fromBottom)">
                                      <p:cBhvr>
                                        <p:cTn id="11" dur="500"/>
                                        <p:tgtEl>
                                          <p:spTgt spid="46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94DDE2D4-2446-4D7D-ACC8-608510810C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8" y="1385888"/>
            <a:ext cx="8207375"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3">
            <a:extLst>
              <a:ext uri="{FF2B5EF4-FFF2-40B4-BE49-F238E27FC236}">
                <a16:creationId xmlns:a16="http://schemas.microsoft.com/office/drawing/2014/main" id="{32F30E5E-4F62-4EE5-A8A7-21AFCCA98E78}"/>
              </a:ext>
            </a:extLst>
          </p:cNvPr>
          <p:cNvSpPr txBox="1">
            <a:spLocks noChangeArrowheads="1"/>
          </p:cNvSpPr>
          <p:nvPr/>
        </p:nvSpPr>
        <p:spPr bwMode="auto">
          <a:xfrm>
            <a:off x="2667000" y="4648200"/>
            <a:ext cx="4191000" cy="519113"/>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t>三棱镜和光谱</a:t>
            </a:r>
          </a:p>
        </p:txBody>
      </p:sp>
      <p:sp>
        <p:nvSpPr>
          <p:cNvPr id="5124" name="Text Box 4">
            <a:extLst>
              <a:ext uri="{FF2B5EF4-FFF2-40B4-BE49-F238E27FC236}">
                <a16:creationId xmlns:a16="http://schemas.microsoft.com/office/drawing/2014/main" id="{785BE283-8AAA-4B72-AFD6-535C8164BACD}"/>
              </a:ext>
            </a:extLst>
          </p:cNvPr>
          <p:cNvSpPr txBox="1">
            <a:spLocks noChangeArrowheads="1"/>
          </p:cNvSpPr>
          <p:nvPr/>
        </p:nvSpPr>
        <p:spPr bwMode="auto">
          <a:xfrm>
            <a:off x="1371600" y="4419600"/>
            <a:ext cx="6858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sp>
        <p:nvSpPr>
          <p:cNvPr id="5125" name="AutoShape 5">
            <a:hlinkClick r:id="rId3" action="ppaction://hlinksldjump" highlightClick="1"/>
            <a:extLst>
              <a:ext uri="{FF2B5EF4-FFF2-40B4-BE49-F238E27FC236}">
                <a16:creationId xmlns:a16="http://schemas.microsoft.com/office/drawing/2014/main" id="{15C6C1FC-ADF5-41E7-8CA5-18E1BBEE8955}"/>
              </a:ext>
            </a:extLst>
          </p:cNvPr>
          <p:cNvSpPr>
            <a:spLocks noChangeArrowheads="1"/>
          </p:cNvSpPr>
          <p:nvPr/>
        </p:nvSpPr>
        <p:spPr bwMode="auto">
          <a:xfrm>
            <a:off x="7162800" y="5181600"/>
            <a:ext cx="914400" cy="762000"/>
          </a:xfrm>
          <a:prstGeom prst="actionButtonForwardNex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6" name="Text Box 6">
            <a:extLst>
              <a:ext uri="{FF2B5EF4-FFF2-40B4-BE49-F238E27FC236}">
                <a16:creationId xmlns:a16="http://schemas.microsoft.com/office/drawing/2014/main" id="{F03B3813-3582-4502-84C4-E8F35CC31F7B}"/>
              </a:ext>
            </a:extLst>
          </p:cNvPr>
          <p:cNvSpPr txBox="1">
            <a:spLocks noChangeArrowheads="1"/>
          </p:cNvSpPr>
          <p:nvPr/>
        </p:nvSpPr>
        <p:spPr bwMode="auto">
          <a:xfrm>
            <a:off x="1187450" y="549275"/>
            <a:ext cx="6408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a:solidFill>
                  <a:srgbClr val="FF3300"/>
                </a:solidFill>
              </a:rPr>
              <a:t>太阳光经三棱镜后形成红橙黄绿青蓝紫</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5122"/>
                                        </p:tgtEl>
                                        <p:attrNameLst>
                                          <p:attrName>style.visibility</p:attrName>
                                        </p:attrNameLst>
                                      </p:cBhvr>
                                      <p:to>
                                        <p:strVal val="visible"/>
                                      </p:to>
                                    </p:set>
                                    <p:anim calcmode="lin" valueType="num">
                                      <p:cBhvr>
                                        <p:cTn id="7" dur="1000" fill="hold"/>
                                        <p:tgtEl>
                                          <p:spTgt spid="5122"/>
                                        </p:tgtEl>
                                        <p:attrNameLst>
                                          <p:attrName>ppt_w</p:attrName>
                                        </p:attrNameLst>
                                      </p:cBhvr>
                                      <p:tavLst>
                                        <p:tav tm="0">
                                          <p:val>
                                            <p:fltVal val="0"/>
                                          </p:val>
                                        </p:tav>
                                        <p:tav tm="100000">
                                          <p:val>
                                            <p:strVal val="#ppt_w"/>
                                          </p:val>
                                        </p:tav>
                                      </p:tavLst>
                                    </p:anim>
                                    <p:anim calcmode="lin" valueType="num">
                                      <p:cBhvr>
                                        <p:cTn id="8" dur="1000" fill="hold"/>
                                        <p:tgtEl>
                                          <p:spTgt spid="5122"/>
                                        </p:tgtEl>
                                        <p:attrNameLst>
                                          <p:attrName>ppt_h</p:attrName>
                                        </p:attrNameLst>
                                      </p:cBhvr>
                                      <p:tavLst>
                                        <p:tav tm="0">
                                          <p:val>
                                            <p:fltVal val="0"/>
                                          </p:val>
                                        </p:tav>
                                        <p:tav tm="100000">
                                          <p:val>
                                            <p:strVal val="#ppt_h"/>
                                          </p:val>
                                        </p:tav>
                                      </p:tavLst>
                                    </p:anim>
                                    <p:anim calcmode="lin" valueType="num">
                                      <p:cBhvr>
                                        <p:cTn id="9" dur="1000" fill="hold"/>
                                        <p:tgtEl>
                                          <p:spTgt spid="5122"/>
                                        </p:tgtEl>
                                        <p:attrNameLst>
                                          <p:attrName>style.rotation</p:attrName>
                                        </p:attrNameLst>
                                      </p:cBhvr>
                                      <p:tavLst>
                                        <p:tav tm="0">
                                          <p:val>
                                            <p:fltVal val="90"/>
                                          </p:val>
                                        </p:tav>
                                        <p:tav tm="100000">
                                          <p:val>
                                            <p:fltVal val="0"/>
                                          </p:val>
                                        </p:tav>
                                      </p:tavLst>
                                    </p:anim>
                                    <p:animEffect transition="in" filter="fade">
                                      <p:cBhvr>
                                        <p:cTn id="10" dur="1000"/>
                                        <p:tgtEl>
                                          <p:spTgt spid="5122"/>
                                        </p:tgtEl>
                                      </p:cBhvr>
                                    </p:animEffect>
                                  </p:childTnLst>
                                </p:cTn>
                              </p:par>
                            </p:childTnLst>
                          </p:cTn>
                        </p:par>
                        <p:par>
                          <p:cTn id="11" fill="hold" nodeType="afterGroup">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123"/>
                                        </p:tgtEl>
                                        <p:attrNameLst>
                                          <p:attrName>style.visibility</p:attrName>
                                        </p:attrNameLst>
                                      </p:cBhvr>
                                      <p:to>
                                        <p:strVal val="visible"/>
                                      </p:to>
                                    </p:set>
                                    <p:animEffect transition="in" filter="slide(fromBottom)">
                                      <p:cBhvr>
                                        <p:cTn id="14"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8" name="Picture 4" descr="太阳（四个波段图2）">
            <a:extLst>
              <a:ext uri="{FF2B5EF4-FFF2-40B4-BE49-F238E27FC236}">
                <a16:creationId xmlns:a16="http://schemas.microsoft.com/office/drawing/2014/main" id="{1C217198-AE6B-4B73-B8DD-40B720059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1700213"/>
            <a:ext cx="2333625" cy="2190750"/>
          </a:xfrm>
          <a:prstGeom prst="rect">
            <a:avLst/>
          </a:prstGeom>
          <a:noFill/>
          <a:extLst>
            <a:ext uri="{909E8E84-426E-40DD-AFC4-6F175D3DCCD1}">
              <a14:hiddenFill xmlns:a14="http://schemas.microsoft.com/office/drawing/2010/main">
                <a:solidFill>
                  <a:srgbClr val="FFFFFF"/>
                </a:solidFill>
              </a14:hiddenFill>
            </a:ext>
          </a:extLst>
        </p:spPr>
      </p:pic>
      <p:pic>
        <p:nvPicPr>
          <p:cNvPr id="113669" name="Picture 5" descr="太阳（四个波段图1）">
            <a:extLst>
              <a:ext uri="{FF2B5EF4-FFF2-40B4-BE49-F238E27FC236}">
                <a16:creationId xmlns:a16="http://schemas.microsoft.com/office/drawing/2014/main" id="{9BAEE750-3992-482B-801B-58450B12C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1700213"/>
            <a:ext cx="2374900" cy="2152650"/>
          </a:xfrm>
          <a:prstGeom prst="rect">
            <a:avLst/>
          </a:prstGeom>
          <a:noFill/>
          <a:extLst>
            <a:ext uri="{909E8E84-426E-40DD-AFC4-6F175D3DCCD1}">
              <a14:hiddenFill xmlns:a14="http://schemas.microsoft.com/office/drawing/2010/main">
                <a:solidFill>
                  <a:srgbClr val="FFFFFF"/>
                </a:solidFill>
              </a14:hiddenFill>
            </a:ext>
          </a:extLst>
        </p:spPr>
      </p:pic>
      <p:pic>
        <p:nvPicPr>
          <p:cNvPr id="113670" name="Picture 6" descr="太阳（四个波段图3）">
            <a:extLst>
              <a:ext uri="{FF2B5EF4-FFF2-40B4-BE49-F238E27FC236}">
                <a16:creationId xmlns:a16="http://schemas.microsoft.com/office/drawing/2014/main" id="{BA77A9B8-B422-49EC-AD44-2B2DE6FD9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3865563"/>
            <a:ext cx="2376488" cy="2308225"/>
          </a:xfrm>
          <a:prstGeom prst="rect">
            <a:avLst/>
          </a:prstGeom>
          <a:noFill/>
          <a:extLst>
            <a:ext uri="{909E8E84-426E-40DD-AFC4-6F175D3DCCD1}">
              <a14:hiddenFill xmlns:a14="http://schemas.microsoft.com/office/drawing/2010/main">
                <a:solidFill>
                  <a:srgbClr val="FFFFFF"/>
                </a:solidFill>
              </a14:hiddenFill>
            </a:ext>
          </a:extLst>
        </p:spPr>
      </p:pic>
      <p:pic>
        <p:nvPicPr>
          <p:cNvPr id="113671" name="Picture 7" descr="太阳（四个波段图4）">
            <a:extLst>
              <a:ext uri="{FF2B5EF4-FFF2-40B4-BE49-F238E27FC236}">
                <a16:creationId xmlns:a16="http://schemas.microsoft.com/office/drawing/2014/main" id="{1A43978E-76C6-4382-9569-E33694AB7C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063" y="3860800"/>
            <a:ext cx="2376487" cy="2279650"/>
          </a:xfrm>
          <a:prstGeom prst="rect">
            <a:avLst/>
          </a:prstGeom>
          <a:noFill/>
          <a:extLst>
            <a:ext uri="{909E8E84-426E-40DD-AFC4-6F175D3DCCD1}">
              <a14:hiddenFill xmlns:a14="http://schemas.microsoft.com/office/drawing/2010/main">
                <a:solidFill>
                  <a:srgbClr val="FFFFFF"/>
                </a:solidFill>
              </a14:hiddenFill>
            </a:ext>
          </a:extLst>
        </p:spPr>
      </p:pic>
      <p:pic>
        <p:nvPicPr>
          <p:cNvPr id="113672" name="Picture 8" descr="太阳（可见光）">
            <a:extLst>
              <a:ext uri="{FF2B5EF4-FFF2-40B4-BE49-F238E27FC236}">
                <a16:creationId xmlns:a16="http://schemas.microsoft.com/office/drawing/2014/main" id="{706B3DB7-EEAB-48EB-BBD9-92FA93CA4C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2133600"/>
            <a:ext cx="2427287" cy="3024188"/>
          </a:xfrm>
          <a:prstGeom prst="rect">
            <a:avLst/>
          </a:prstGeom>
          <a:noFill/>
          <a:extLst>
            <a:ext uri="{909E8E84-426E-40DD-AFC4-6F175D3DCCD1}">
              <a14:hiddenFill xmlns:a14="http://schemas.microsoft.com/office/drawing/2010/main">
                <a:solidFill>
                  <a:srgbClr val="FFFFFF"/>
                </a:solidFill>
              </a14:hiddenFill>
            </a:ext>
          </a:extLst>
        </p:spPr>
      </p:pic>
      <p:sp>
        <p:nvSpPr>
          <p:cNvPr id="113673" name="Text Box 9">
            <a:extLst>
              <a:ext uri="{FF2B5EF4-FFF2-40B4-BE49-F238E27FC236}">
                <a16:creationId xmlns:a16="http://schemas.microsoft.com/office/drawing/2014/main" id="{9D7DF482-84C1-4188-A9B5-50D4CA920980}"/>
              </a:ext>
            </a:extLst>
          </p:cNvPr>
          <p:cNvSpPr txBox="1">
            <a:spLocks noChangeArrowheads="1"/>
          </p:cNvSpPr>
          <p:nvPr/>
        </p:nvSpPr>
        <p:spPr bwMode="auto">
          <a:xfrm>
            <a:off x="1403350" y="476250"/>
            <a:ext cx="568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t>不同波段获取的太阳信息</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a:extLst>
              <a:ext uri="{FF2B5EF4-FFF2-40B4-BE49-F238E27FC236}">
                <a16:creationId xmlns:a16="http://schemas.microsoft.com/office/drawing/2014/main" id="{7881289D-F452-4EE5-8A70-BD1BE80A2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1398588"/>
            <a:ext cx="5903912"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Text Box 3">
            <a:extLst>
              <a:ext uri="{FF2B5EF4-FFF2-40B4-BE49-F238E27FC236}">
                <a16:creationId xmlns:a16="http://schemas.microsoft.com/office/drawing/2014/main" id="{CBB87F06-9769-4986-9005-5E51B3607D0C}"/>
              </a:ext>
            </a:extLst>
          </p:cNvPr>
          <p:cNvSpPr txBox="1">
            <a:spLocks noChangeArrowheads="1"/>
          </p:cNvSpPr>
          <p:nvPr/>
        </p:nvSpPr>
        <p:spPr bwMode="auto">
          <a:xfrm>
            <a:off x="3635375" y="5589588"/>
            <a:ext cx="28797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哈勃太空望远镜</a:t>
            </a:r>
          </a:p>
        </p:txBody>
      </p:sp>
      <p:sp>
        <p:nvSpPr>
          <p:cNvPr id="52229" name="AutoShape 5">
            <a:hlinkClick r:id="rId4" action="ppaction://hlinksldjump" highlightClick="1"/>
            <a:extLst>
              <a:ext uri="{FF2B5EF4-FFF2-40B4-BE49-F238E27FC236}">
                <a16:creationId xmlns:a16="http://schemas.microsoft.com/office/drawing/2014/main" id="{086D13A5-2285-40C3-8117-9D1029F96511}"/>
              </a:ext>
            </a:extLst>
          </p:cNvPr>
          <p:cNvSpPr>
            <a:spLocks noChangeArrowheads="1"/>
          </p:cNvSpPr>
          <p:nvPr/>
        </p:nvSpPr>
        <p:spPr bwMode="auto">
          <a:xfrm>
            <a:off x="7885113" y="6021388"/>
            <a:ext cx="863600" cy="431800"/>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withEffect">
                                  <p:stCondLst>
                                    <p:cond delay="0"/>
                                  </p:stCondLst>
                                  <p:childTnLst>
                                    <p:set>
                                      <p:cBhvr>
                                        <p:cTn id="6" dur="1" fill="hold">
                                          <p:stCondLst>
                                            <p:cond delay="0"/>
                                          </p:stCondLst>
                                        </p:cTn>
                                        <p:tgtEl>
                                          <p:spTgt spid="52226"/>
                                        </p:tgtEl>
                                        <p:attrNameLst>
                                          <p:attrName>style.visibility</p:attrName>
                                        </p:attrNameLst>
                                      </p:cBhvr>
                                      <p:to>
                                        <p:strVal val="visible"/>
                                      </p:to>
                                    </p:set>
                                    <p:anim calcmode="lin" valueType="num">
                                      <p:cBhvr>
                                        <p:cTn id="7" dur="1000" fill="hold"/>
                                        <p:tgtEl>
                                          <p:spTgt spid="52226"/>
                                        </p:tgtEl>
                                        <p:attrNameLst>
                                          <p:attrName>ppt_w</p:attrName>
                                        </p:attrNameLst>
                                      </p:cBhvr>
                                      <p:tavLst>
                                        <p:tav tm="0">
                                          <p:val>
                                            <p:fltVal val="0"/>
                                          </p:val>
                                        </p:tav>
                                        <p:tav tm="100000">
                                          <p:val>
                                            <p:strVal val="#ppt_w"/>
                                          </p:val>
                                        </p:tav>
                                      </p:tavLst>
                                    </p:anim>
                                    <p:anim calcmode="lin" valueType="num">
                                      <p:cBhvr>
                                        <p:cTn id="8" dur="1000" fill="hold"/>
                                        <p:tgtEl>
                                          <p:spTgt spid="52226"/>
                                        </p:tgtEl>
                                        <p:attrNameLst>
                                          <p:attrName>ppt_h</p:attrName>
                                        </p:attrNameLst>
                                      </p:cBhvr>
                                      <p:tavLst>
                                        <p:tav tm="0">
                                          <p:val>
                                            <p:fltVal val="0"/>
                                          </p:val>
                                        </p:tav>
                                        <p:tav tm="100000">
                                          <p:val>
                                            <p:strVal val="#ppt_h"/>
                                          </p:val>
                                        </p:tav>
                                      </p:tavLst>
                                    </p:anim>
                                    <p:anim calcmode="lin" valueType="num">
                                      <p:cBhvr>
                                        <p:cTn id="9" dur="1000" fill="hold"/>
                                        <p:tgtEl>
                                          <p:spTgt spid="5222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2226"/>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2227"/>
                                        </p:tgtEl>
                                        <p:attrNameLst>
                                          <p:attrName>style.visibility</p:attrName>
                                        </p:attrNameLst>
                                      </p:cBhvr>
                                      <p:to>
                                        <p:strVal val="visible"/>
                                      </p:to>
                                    </p:set>
                                    <p:animEffect transition="in" filter="slide(fromBottom)">
                                      <p:cBhvr>
                                        <p:cTn id="14" dur="500"/>
                                        <p:tgtEl>
                                          <p:spTgt spid="52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a:extLst>
              <a:ext uri="{FF2B5EF4-FFF2-40B4-BE49-F238E27FC236}">
                <a16:creationId xmlns:a16="http://schemas.microsoft.com/office/drawing/2014/main" id="{9B30E484-219D-463D-9062-76C4A515C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476250"/>
            <a:ext cx="5040312"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ext Box 3">
            <a:extLst>
              <a:ext uri="{FF2B5EF4-FFF2-40B4-BE49-F238E27FC236}">
                <a16:creationId xmlns:a16="http://schemas.microsoft.com/office/drawing/2014/main" id="{76CFE0F8-5AA0-4037-A4E8-36FE451D81D5}"/>
              </a:ext>
            </a:extLst>
          </p:cNvPr>
          <p:cNvSpPr txBox="1">
            <a:spLocks noChangeArrowheads="1"/>
          </p:cNvSpPr>
          <p:nvPr/>
        </p:nvSpPr>
        <p:spPr bwMode="auto">
          <a:xfrm>
            <a:off x="1692275" y="5516563"/>
            <a:ext cx="662463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紫外线的，红外线的，和可见的波长所见到的猎户星座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16" fill="hold" nodeType="withEffect">
                                  <p:stCondLst>
                                    <p:cond delay="0"/>
                                  </p:stCondLst>
                                  <p:childTnLst>
                                    <p:set>
                                      <p:cBhvr>
                                        <p:cTn id="6" dur="1" fill="hold">
                                          <p:stCondLst>
                                            <p:cond delay="0"/>
                                          </p:stCondLst>
                                        </p:cTn>
                                        <p:tgtEl>
                                          <p:spTgt spid="48130"/>
                                        </p:tgtEl>
                                        <p:attrNameLst>
                                          <p:attrName>style.visibility</p:attrName>
                                        </p:attrNameLst>
                                      </p:cBhvr>
                                      <p:to>
                                        <p:strVal val="visible"/>
                                      </p:to>
                                    </p:set>
                                    <p:animEffect transition="in" filter="circle(in)">
                                      <p:cBhvr>
                                        <p:cTn id="7" dur="2000"/>
                                        <p:tgtEl>
                                          <p:spTgt spid="48130"/>
                                        </p:tgtEl>
                                      </p:cBhvr>
                                    </p:animEffect>
                                  </p:childTnLst>
                                </p:cTn>
                              </p:par>
                            </p:childTnLst>
                          </p:cTn>
                        </p:par>
                        <p:par>
                          <p:cTn id="8" fill="hold" nodeType="afterGroup">
                            <p:stCondLst>
                              <p:cond delay="2000"/>
                            </p:stCondLst>
                            <p:childTnLst>
                              <p:par>
                                <p:cTn id="9" presetID="12" presetClass="entr" presetSubtype="4" fill="hold" grpId="0" nodeType="afterEffect">
                                  <p:stCondLst>
                                    <p:cond delay="0"/>
                                  </p:stCondLst>
                                  <p:childTnLst>
                                    <p:set>
                                      <p:cBhvr>
                                        <p:cTn id="10" dur="1" fill="hold">
                                          <p:stCondLst>
                                            <p:cond delay="0"/>
                                          </p:stCondLst>
                                        </p:cTn>
                                        <p:tgtEl>
                                          <p:spTgt spid="48131"/>
                                        </p:tgtEl>
                                        <p:attrNameLst>
                                          <p:attrName>style.visibility</p:attrName>
                                        </p:attrNameLst>
                                      </p:cBhvr>
                                      <p:to>
                                        <p:strVal val="visible"/>
                                      </p:to>
                                    </p:set>
                                    <p:animEffect transition="in" filter="slide(fromBottom)">
                                      <p:cBhvr>
                                        <p:cTn id="11" dur="500"/>
                                        <p:tgtEl>
                                          <p:spTgt spid="48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a:extLst>
              <a:ext uri="{FF2B5EF4-FFF2-40B4-BE49-F238E27FC236}">
                <a16:creationId xmlns:a16="http://schemas.microsoft.com/office/drawing/2014/main" id="{99109B4B-E4AB-494B-9D2F-0A1237D59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347788"/>
            <a:ext cx="7200900"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Text Box 3">
            <a:extLst>
              <a:ext uri="{FF2B5EF4-FFF2-40B4-BE49-F238E27FC236}">
                <a16:creationId xmlns:a16="http://schemas.microsoft.com/office/drawing/2014/main" id="{7267F3C9-17E2-47F4-B153-4617E6A69F55}"/>
              </a:ext>
            </a:extLst>
          </p:cNvPr>
          <p:cNvSpPr txBox="1">
            <a:spLocks noChangeArrowheads="1"/>
          </p:cNvSpPr>
          <p:nvPr/>
        </p:nvSpPr>
        <p:spPr bwMode="auto">
          <a:xfrm>
            <a:off x="1763713" y="5300663"/>
            <a:ext cx="5761037"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b="1"/>
              <a:t>不同波段获取的银河系信息</a:t>
            </a:r>
          </a:p>
          <a:p>
            <a:pPr algn="ctr">
              <a:spcBef>
                <a:spcPct val="50000"/>
              </a:spcBef>
            </a:pPr>
            <a:r>
              <a:rPr lang="zh-CN" altLang="en-US" sz="2400" b="1"/>
              <a:t>（射电、红外线、可见光和</a:t>
            </a:r>
            <a:r>
              <a:rPr lang="en-US" altLang="zh-CN" sz="2400" b="1"/>
              <a:t>X</a:t>
            </a:r>
            <a:r>
              <a:rPr lang="zh-CN" altLang="en-US" sz="2400" b="1"/>
              <a:t>射线）</a:t>
            </a:r>
            <a:r>
              <a:rPr lang="zh-CN" altLang="en-US" b="1"/>
              <a:t> </a:t>
            </a:r>
          </a:p>
        </p:txBody>
      </p:sp>
      <p:pic>
        <p:nvPicPr>
          <p:cNvPr id="58372" name="Picture 4" descr="返回上">
            <a:hlinkClick r:id="rId4" action="ppaction://hlinksldjump" highlightClick="1"/>
            <a:extLst>
              <a:ext uri="{FF2B5EF4-FFF2-40B4-BE49-F238E27FC236}">
                <a16:creationId xmlns:a16="http://schemas.microsoft.com/office/drawing/2014/main" id="{20837955-0C76-43E1-B7FF-B2D262113A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8600" y="5949950"/>
            <a:ext cx="1295400" cy="498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nodeType="withEffect">
                                  <p:stCondLst>
                                    <p:cond delay="0"/>
                                  </p:stCondLst>
                                  <p:childTnLst>
                                    <p:set>
                                      <p:cBhvr>
                                        <p:cTn id="6" dur="1" fill="hold">
                                          <p:stCondLst>
                                            <p:cond delay="0"/>
                                          </p:stCondLst>
                                        </p:cTn>
                                        <p:tgtEl>
                                          <p:spTgt spid="58370"/>
                                        </p:tgtEl>
                                        <p:attrNameLst>
                                          <p:attrName>style.visibility</p:attrName>
                                        </p:attrNameLst>
                                      </p:cBhvr>
                                      <p:to>
                                        <p:strVal val="visible"/>
                                      </p:to>
                                    </p:set>
                                    <p:anim calcmode="lin" valueType="num">
                                      <p:cBhvr>
                                        <p:cTn id="7" dur="1000" fill="hold"/>
                                        <p:tgtEl>
                                          <p:spTgt spid="58370"/>
                                        </p:tgtEl>
                                        <p:attrNameLst>
                                          <p:attrName>ppt_w</p:attrName>
                                        </p:attrNameLst>
                                      </p:cBhvr>
                                      <p:tavLst>
                                        <p:tav tm="0">
                                          <p:val>
                                            <p:strVal val="#ppt_w*0.70"/>
                                          </p:val>
                                        </p:tav>
                                        <p:tav tm="100000">
                                          <p:val>
                                            <p:strVal val="#ppt_w"/>
                                          </p:val>
                                        </p:tav>
                                      </p:tavLst>
                                    </p:anim>
                                    <p:anim calcmode="lin" valueType="num">
                                      <p:cBhvr>
                                        <p:cTn id="8" dur="1000" fill="hold"/>
                                        <p:tgtEl>
                                          <p:spTgt spid="58370"/>
                                        </p:tgtEl>
                                        <p:attrNameLst>
                                          <p:attrName>ppt_h</p:attrName>
                                        </p:attrNameLst>
                                      </p:cBhvr>
                                      <p:tavLst>
                                        <p:tav tm="0">
                                          <p:val>
                                            <p:strVal val="#ppt_h"/>
                                          </p:val>
                                        </p:tav>
                                        <p:tav tm="100000">
                                          <p:val>
                                            <p:strVal val="#ppt_h"/>
                                          </p:val>
                                        </p:tav>
                                      </p:tavLst>
                                    </p:anim>
                                    <p:animEffect transition="in" filter="fade">
                                      <p:cBhvr>
                                        <p:cTn id="9" dur="1000"/>
                                        <p:tgtEl>
                                          <p:spTgt spid="58370"/>
                                        </p:tgtEl>
                                      </p:cBhvr>
                                    </p:animEffect>
                                  </p:childTnLst>
                                </p:cTn>
                              </p:par>
                            </p:childTnLst>
                          </p:cTn>
                        </p:par>
                        <p:par>
                          <p:cTn id="10" fill="hold" nodeType="afterGroup">
                            <p:stCondLst>
                              <p:cond delay="1000"/>
                            </p:stCondLst>
                            <p:childTnLst>
                              <p:par>
                                <p:cTn id="11" presetID="12" presetClass="entr" presetSubtype="4" fill="hold" grpId="0" nodeType="afterEffect">
                                  <p:stCondLst>
                                    <p:cond delay="0"/>
                                  </p:stCondLst>
                                  <p:childTnLst>
                                    <p:set>
                                      <p:cBhvr>
                                        <p:cTn id="12" dur="1" fill="hold">
                                          <p:stCondLst>
                                            <p:cond delay="0"/>
                                          </p:stCondLst>
                                        </p:cTn>
                                        <p:tgtEl>
                                          <p:spTgt spid="58371"/>
                                        </p:tgtEl>
                                        <p:attrNameLst>
                                          <p:attrName>style.visibility</p:attrName>
                                        </p:attrNameLst>
                                      </p:cBhvr>
                                      <p:to>
                                        <p:strVal val="visible"/>
                                      </p:to>
                                    </p:set>
                                    <p:animEffect transition="in" filter="slide(fromBottom)">
                                      <p:cBhvr>
                                        <p:cTn id="13" dur="500"/>
                                        <p:tgtEl>
                                          <p:spTgt spid="58371"/>
                                        </p:tgtEl>
                                      </p:cBhvr>
                                    </p:animEffect>
                                  </p:childTnLst>
                                </p:cTn>
                              </p:par>
                            </p:childTnLst>
                          </p:cTn>
                        </p:par>
                        <p:par>
                          <p:cTn id="14" fill="hold" nodeType="afterGroup">
                            <p:stCondLst>
                              <p:cond delay="1500"/>
                            </p:stCondLst>
                            <p:childTnLst>
                              <p:par>
                                <p:cTn id="15" presetID="1" presetClass="entr" presetSubtype="0" fill="hold" nodeType="afterEffect">
                                  <p:stCondLst>
                                    <p:cond delay="0"/>
                                  </p:stCondLst>
                                  <p:childTnLst>
                                    <p:set>
                                      <p:cBhvr>
                                        <p:cTn id="16" dur="1" fill="hold">
                                          <p:stCondLst>
                                            <p:cond delay="0"/>
                                          </p:stCondLst>
                                        </p:cTn>
                                        <p:tgtEl>
                                          <p:spTgt spid="58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22" name="Group 2">
            <a:extLst>
              <a:ext uri="{FF2B5EF4-FFF2-40B4-BE49-F238E27FC236}">
                <a16:creationId xmlns:a16="http://schemas.microsoft.com/office/drawing/2014/main" id="{DDA17068-9129-4159-985D-88BBA2E58512}"/>
              </a:ext>
            </a:extLst>
          </p:cNvPr>
          <p:cNvGrpSpPr>
            <a:grpSpLocks/>
          </p:cNvGrpSpPr>
          <p:nvPr/>
        </p:nvGrpSpPr>
        <p:grpSpPr bwMode="auto">
          <a:xfrm>
            <a:off x="1547813" y="1773238"/>
            <a:ext cx="5945187" cy="3970337"/>
            <a:chOff x="2517" y="1596"/>
            <a:chExt cx="6120" cy="2808"/>
          </a:xfrm>
        </p:grpSpPr>
        <p:sp>
          <p:nvSpPr>
            <p:cNvPr id="81923" name="Rectangle 3">
              <a:extLst>
                <a:ext uri="{FF2B5EF4-FFF2-40B4-BE49-F238E27FC236}">
                  <a16:creationId xmlns:a16="http://schemas.microsoft.com/office/drawing/2014/main" id="{41319203-0083-45BA-9F41-399168E58333}"/>
                </a:ext>
              </a:extLst>
            </p:cNvPr>
            <p:cNvSpPr>
              <a:spLocks noChangeArrowheads="1"/>
            </p:cNvSpPr>
            <p:nvPr/>
          </p:nvSpPr>
          <p:spPr bwMode="auto">
            <a:xfrm>
              <a:off x="4317" y="1596"/>
              <a:ext cx="2700" cy="468"/>
            </a:xfrm>
            <a:prstGeom prst="rect">
              <a:avLst/>
            </a:prstGeom>
            <a:solidFill>
              <a:srgbClr val="FFFFFF"/>
            </a:solidFill>
            <a:ln w="9525">
              <a:solidFill>
                <a:srgbClr val="000000"/>
              </a:solidFill>
              <a:miter lim="800000"/>
              <a:headEnd/>
              <a:tailEnd/>
            </a:ln>
          </p:spPr>
          <p:txBody>
            <a:bodyPr/>
            <a:lstStyle/>
            <a:p>
              <a:pPr algn="ctr" eaLnBrk="0" hangingPunct="0"/>
              <a:r>
                <a:rPr lang="zh-CN" altLang="en-US" sz="2000" b="1">
                  <a:latin typeface="Times New Roman" panose="02020603050405020304" pitchFamily="18" charset="0"/>
                </a:rPr>
                <a:t>太空航天器工程系统</a:t>
              </a:r>
            </a:p>
          </p:txBody>
        </p:sp>
        <p:sp>
          <p:nvSpPr>
            <p:cNvPr id="81924" name="Rectangle 4">
              <a:extLst>
                <a:ext uri="{FF2B5EF4-FFF2-40B4-BE49-F238E27FC236}">
                  <a16:creationId xmlns:a16="http://schemas.microsoft.com/office/drawing/2014/main" id="{E7C4ACEB-E5F7-4F0B-8EBE-D81E91D72D0D}"/>
                </a:ext>
              </a:extLst>
            </p:cNvPr>
            <p:cNvSpPr>
              <a:spLocks noChangeArrowheads="1"/>
            </p:cNvSpPr>
            <p:nvPr/>
          </p:nvSpPr>
          <p:spPr bwMode="auto">
            <a:xfrm>
              <a:off x="3057" y="2376"/>
              <a:ext cx="1260" cy="468"/>
            </a:xfrm>
            <a:prstGeom prst="rect">
              <a:avLst/>
            </a:prstGeom>
            <a:solidFill>
              <a:srgbClr val="FFFFFF"/>
            </a:solidFill>
            <a:ln w="9525">
              <a:solidFill>
                <a:srgbClr val="000000"/>
              </a:solidFill>
              <a:miter lim="800000"/>
              <a:headEnd/>
              <a:tailEnd/>
            </a:ln>
          </p:spPr>
          <p:txBody>
            <a:bodyPr/>
            <a:lstStyle/>
            <a:p>
              <a:pPr algn="just" eaLnBrk="0" hangingPunct="0"/>
              <a:r>
                <a:rPr lang="zh-CN" altLang="en-US" sz="2000" b="1">
                  <a:latin typeface="Times New Roman" panose="02020603050405020304" pitchFamily="18" charset="0"/>
                </a:rPr>
                <a:t>运载系统</a:t>
              </a:r>
            </a:p>
          </p:txBody>
        </p:sp>
        <p:sp>
          <p:nvSpPr>
            <p:cNvPr id="81925" name="Rectangle 5">
              <a:extLst>
                <a:ext uri="{FF2B5EF4-FFF2-40B4-BE49-F238E27FC236}">
                  <a16:creationId xmlns:a16="http://schemas.microsoft.com/office/drawing/2014/main" id="{A457D139-9F4C-4871-8354-BB8A1514EC94}"/>
                </a:ext>
              </a:extLst>
            </p:cNvPr>
            <p:cNvSpPr>
              <a:spLocks noChangeArrowheads="1"/>
            </p:cNvSpPr>
            <p:nvPr/>
          </p:nvSpPr>
          <p:spPr bwMode="auto">
            <a:xfrm>
              <a:off x="6297" y="2376"/>
              <a:ext cx="1800" cy="468"/>
            </a:xfrm>
            <a:prstGeom prst="rect">
              <a:avLst/>
            </a:prstGeom>
            <a:solidFill>
              <a:srgbClr val="FFFFFF"/>
            </a:solidFill>
            <a:ln w="9525">
              <a:solidFill>
                <a:srgbClr val="000000"/>
              </a:solidFill>
              <a:miter lim="800000"/>
              <a:headEnd/>
              <a:tailEnd/>
            </a:ln>
          </p:spPr>
          <p:txBody>
            <a:bodyPr/>
            <a:lstStyle/>
            <a:p>
              <a:pPr algn="ctr" eaLnBrk="0" hangingPunct="0"/>
              <a:r>
                <a:rPr lang="zh-CN" altLang="en-US" b="1">
                  <a:latin typeface="Times New Roman" panose="02020603050405020304" pitchFamily="18" charset="0"/>
                </a:rPr>
                <a:t>航天器任务</a:t>
              </a:r>
            </a:p>
            <a:p>
              <a:pPr algn="ctr" eaLnBrk="0" hangingPunct="0"/>
              <a:r>
                <a:rPr lang="zh-CN" altLang="en-US" b="1">
                  <a:latin typeface="Times New Roman" panose="02020603050405020304" pitchFamily="18" charset="0"/>
                </a:rPr>
                <a:t>系统</a:t>
              </a:r>
            </a:p>
          </p:txBody>
        </p:sp>
        <p:sp>
          <p:nvSpPr>
            <p:cNvPr id="81926" name="Rectangle 6">
              <a:extLst>
                <a:ext uri="{FF2B5EF4-FFF2-40B4-BE49-F238E27FC236}">
                  <a16:creationId xmlns:a16="http://schemas.microsoft.com/office/drawing/2014/main" id="{14A61CA8-0A8C-4DEC-A227-7E7E5117A0FC}"/>
                </a:ext>
              </a:extLst>
            </p:cNvPr>
            <p:cNvSpPr>
              <a:spLocks noChangeArrowheads="1"/>
            </p:cNvSpPr>
            <p:nvPr/>
          </p:nvSpPr>
          <p:spPr bwMode="auto">
            <a:xfrm>
              <a:off x="2517" y="3156"/>
              <a:ext cx="540" cy="1092"/>
            </a:xfrm>
            <a:prstGeom prst="rect">
              <a:avLst/>
            </a:prstGeom>
            <a:solidFill>
              <a:srgbClr val="FFFFFF"/>
            </a:solidFill>
            <a:ln w="9525">
              <a:solidFill>
                <a:srgbClr val="000000"/>
              </a:solidFill>
              <a:miter lim="800000"/>
              <a:headEnd/>
              <a:tailEnd/>
            </a:ln>
          </p:spPr>
          <p:txBody>
            <a:bodyPr/>
            <a:lstStyle/>
            <a:p>
              <a:pPr algn="just" eaLnBrk="0" hangingPunct="0"/>
              <a:endParaRPr lang="en-US" altLang="zh-CN" sz="2000" b="1">
                <a:latin typeface="Times New Roman" panose="02020603050405020304" pitchFamily="18" charset="0"/>
              </a:endParaRPr>
            </a:p>
            <a:p>
              <a:pPr algn="just" eaLnBrk="0" hangingPunct="0"/>
              <a:r>
                <a:rPr lang="zh-CN" altLang="en-US" sz="2000" b="1">
                  <a:latin typeface="Times New Roman" panose="02020603050405020304" pitchFamily="18" charset="0"/>
                </a:rPr>
                <a:t>发射场</a:t>
              </a:r>
            </a:p>
          </p:txBody>
        </p:sp>
        <p:sp>
          <p:nvSpPr>
            <p:cNvPr id="81927" name="Rectangle 7">
              <a:extLst>
                <a:ext uri="{FF2B5EF4-FFF2-40B4-BE49-F238E27FC236}">
                  <a16:creationId xmlns:a16="http://schemas.microsoft.com/office/drawing/2014/main" id="{6B89655D-6C94-4FD9-B53C-3C995C364B5E}"/>
                </a:ext>
              </a:extLst>
            </p:cNvPr>
            <p:cNvSpPr>
              <a:spLocks noChangeArrowheads="1"/>
            </p:cNvSpPr>
            <p:nvPr/>
          </p:nvSpPr>
          <p:spPr bwMode="auto">
            <a:xfrm>
              <a:off x="3417" y="3156"/>
              <a:ext cx="540" cy="1092"/>
            </a:xfrm>
            <a:prstGeom prst="rect">
              <a:avLst/>
            </a:prstGeom>
            <a:solidFill>
              <a:srgbClr val="FFFFFF"/>
            </a:solidFill>
            <a:ln w="9525">
              <a:solidFill>
                <a:srgbClr val="000000"/>
              </a:solidFill>
              <a:miter lim="800000"/>
              <a:headEnd/>
              <a:tailEnd/>
            </a:ln>
          </p:spPr>
          <p:txBody>
            <a:bodyPr/>
            <a:lstStyle/>
            <a:p>
              <a:pPr algn="just" eaLnBrk="0" hangingPunct="0"/>
              <a:endParaRPr lang="en-US" altLang="zh-CN" sz="2000" b="1">
                <a:latin typeface="Times New Roman" panose="02020603050405020304" pitchFamily="18" charset="0"/>
              </a:endParaRPr>
            </a:p>
            <a:p>
              <a:pPr algn="just" eaLnBrk="0" hangingPunct="0"/>
              <a:r>
                <a:rPr lang="zh-CN" altLang="en-US" sz="2000" b="1">
                  <a:latin typeface="Times New Roman" panose="02020603050405020304" pitchFamily="18" charset="0"/>
                </a:rPr>
                <a:t>运载器</a:t>
              </a:r>
            </a:p>
          </p:txBody>
        </p:sp>
        <p:sp>
          <p:nvSpPr>
            <p:cNvPr id="81928" name="Rectangle 8">
              <a:extLst>
                <a:ext uri="{FF2B5EF4-FFF2-40B4-BE49-F238E27FC236}">
                  <a16:creationId xmlns:a16="http://schemas.microsoft.com/office/drawing/2014/main" id="{87A4B951-B502-4C07-95B0-9752C87E22F2}"/>
                </a:ext>
              </a:extLst>
            </p:cNvPr>
            <p:cNvSpPr>
              <a:spLocks noChangeArrowheads="1"/>
            </p:cNvSpPr>
            <p:nvPr/>
          </p:nvSpPr>
          <p:spPr bwMode="auto">
            <a:xfrm>
              <a:off x="4317" y="3156"/>
              <a:ext cx="540" cy="1092"/>
            </a:xfrm>
            <a:prstGeom prst="rect">
              <a:avLst/>
            </a:prstGeom>
            <a:solidFill>
              <a:srgbClr val="FFFFFF"/>
            </a:solidFill>
            <a:ln w="9525">
              <a:solidFill>
                <a:srgbClr val="000000"/>
              </a:solidFill>
              <a:miter lim="800000"/>
              <a:headEnd/>
              <a:tailEnd/>
            </a:ln>
          </p:spPr>
          <p:txBody>
            <a:bodyPr/>
            <a:lstStyle/>
            <a:p>
              <a:pPr algn="just" eaLnBrk="0" hangingPunct="0"/>
              <a:endParaRPr lang="en-US" altLang="zh-CN" sz="2000" b="1">
                <a:latin typeface="Times New Roman" panose="02020603050405020304" pitchFamily="18" charset="0"/>
              </a:endParaRPr>
            </a:p>
            <a:p>
              <a:pPr algn="just" eaLnBrk="0" hangingPunct="0"/>
              <a:r>
                <a:rPr lang="zh-CN" altLang="en-US" sz="2000" b="1">
                  <a:latin typeface="Times New Roman" panose="02020603050405020304" pitchFamily="18" charset="0"/>
                </a:rPr>
                <a:t>测控网</a:t>
              </a:r>
            </a:p>
          </p:txBody>
        </p:sp>
        <p:sp>
          <p:nvSpPr>
            <p:cNvPr id="81929" name="Text Box 9">
              <a:extLst>
                <a:ext uri="{FF2B5EF4-FFF2-40B4-BE49-F238E27FC236}">
                  <a16:creationId xmlns:a16="http://schemas.microsoft.com/office/drawing/2014/main" id="{5720CD94-2DD4-411F-8610-289208E56791}"/>
                </a:ext>
              </a:extLst>
            </p:cNvPr>
            <p:cNvSpPr txBox="1">
              <a:spLocks noChangeArrowheads="1"/>
            </p:cNvSpPr>
            <p:nvPr/>
          </p:nvSpPr>
          <p:spPr bwMode="auto">
            <a:xfrm>
              <a:off x="5937" y="3156"/>
              <a:ext cx="540" cy="1092"/>
            </a:xfrm>
            <a:prstGeom prst="rect">
              <a:avLst/>
            </a:prstGeom>
            <a:solidFill>
              <a:srgbClr val="FFFFFF"/>
            </a:solidFill>
            <a:ln w="9525">
              <a:solidFill>
                <a:srgbClr val="000000"/>
              </a:solidFill>
              <a:miter lim="800000"/>
              <a:headEnd/>
              <a:tailEnd/>
            </a:ln>
          </p:spPr>
          <p:txBody>
            <a:bodyPr/>
            <a:lstStyle/>
            <a:p>
              <a:pPr algn="just" eaLnBrk="0" hangingPunct="0"/>
              <a:endParaRPr lang="en-US" altLang="zh-CN" sz="2000" b="1">
                <a:latin typeface="Times New Roman" panose="02020603050405020304" pitchFamily="18" charset="0"/>
              </a:endParaRPr>
            </a:p>
            <a:p>
              <a:pPr algn="just" eaLnBrk="0" hangingPunct="0"/>
              <a:r>
                <a:rPr lang="zh-CN" altLang="en-US" sz="2000" b="1">
                  <a:latin typeface="Times New Roman" panose="02020603050405020304" pitchFamily="18" charset="0"/>
                </a:rPr>
                <a:t>测控网</a:t>
              </a:r>
            </a:p>
          </p:txBody>
        </p:sp>
        <p:sp>
          <p:nvSpPr>
            <p:cNvPr id="81930" name="Rectangle 10">
              <a:extLst>
                <a:ext uri="{FF2B5EF4-FFF2-40B4-BE49-F238E27FC236}">
                  <a16:creationId xmlns:a16="http://schemas.microsoft.com/office/drawing/2014/main" id="{1FE20B83-8828-42F7-8B1D-4A797D462347}"/>
                </a:ext>
              </a:extLst>
            </p:cNvPr>
            <p:cNvSpPr>
              <a:spLocks noChangeArrowheads="1"/>
            </p:cNvSpPr>
            <p:nvPr/>
          </p:nvSpPr>
          <p:spPr bwMode="auto">
            <a:xfrm>
              <a:off x="7017" y="3156"/>
              <a:ext cx="540" cy="1092"/>
            </a:xfrm>
            <a:prstGeom prst="rect">
              <a:avLst/>
            </a:prstGeom>
            <a:solidFill>
              <a:srgbClr val="FFFFFF"/>
            </a:solidFill>
            <a:ln w="9525">
              <a:solidFill>
                <a:srgbClr val="000000"/>
              </a:solidFill>
              <a:miter lim="800000"/>
              <a:headEnd/>
              <a:tailEnd/>
            </a:ln>
          </p:spPr>
          <p:txBody>
            <a:bodyPr/>
            <a:lstStyle/>
            <a:p>
              <a:pPr algn="just" eaLnBrk="0" hangingPunct="0"/>
              <a:endParaRPr lang="en-US" altLang="zh-CN" sz="2000" b="1">
                <a:latin typeface="Times New Roman" panose="02020603050405020304" pitchFamily="18" charset="0"/>
              </a:endParaRPr>
            </a:p>
            <a:p>
              <a:pPr algn="just" eaLnBrk="0" hangingPunct="0"/>
              <a:r>
                <a:rPr lang="zh-CN" altLang="en-US" sz="2000" b="1">
                  <a:latin typeface="Times New Roman" panose="02020603050405020304" pitchFamily="18" charset="0"/>
                </a:rPr>
                <a:t>航天器</a:t>
              </a:r>
            </a:p>
          </p:txBody>
        </p:sp>
        <p:sp>
          <p:nvSpPr>
            <p:cNvPr id="81931" name="Rectangle 11">
              <a:extLst>
                <a:ext uri="{FF2B5EF4-FFF2-40B4-BE49-F238E27FC236}">
                  <a16:creationId xmlns:a16="http://schemas.microsoft.com/office/drawing/2014/main" id="{43B7A9D6-8D97-4165-999F-95BF1D81F73E}"/>
                </a:ext>
              </a:extLst>
            </p:cNvPr>
            <p:cNvSpPr>
              <a:spLocks noChangeArrowheads="1"/>
            </p:cNvSpPr>
            <p:nvPr/>
          </p:nvSpPr>
          <p:spPr bwMode="auto">
            <a:xfrm>
              <a:off x="8097" y="3000"/>
              <a:ext cx="540" cy="1404"/>
            </a:xfrm>
            <a:prstGeom prst="rect">
              <a:avLst/>
            </a:prstGeom>
            <a:solidFill>
              <a:srgbClr val="FFFFFF"/>
            </a:solidFill>
            <a:ln w="9525">
              <a:solidFill>
                <a:srgbClr val="000000"/>
              </a:solidFill>
              <a:miter lim="800000"/>
              <a:headEnd/>
              <a:tailEnd/>
            </a:ln>
          </p:spPr>
          <p:txBody>
            <a:bodyPr/>
            <a:lstStyle/>
            <a:p>
              <a:pPr algn="just" eaLnBrk="0" hangingPunct="0"/>
              <a:endParaRPr lang="en-US" altLang="zh-CN" sz="2000" b="1">
                <a:latin typeface="Times New Roman" panose="02020603050405020304" pitchFamily="18" charset="0"/>
              </a:endParaRPr>
            </a:p>
            <a:p>
              <a:pPr algn="just" eaLnBrk="0" hangingPunct="0"/>
              <a:r>
                <a:rPr lang="zh-CN" altLang="en-US" sz="2000" b="1">
                  <a:latin typeface="Times New Roman" panose="02020603050405020304" pitchFamily="18" charset="0"/>
                </a:rPr>
                <a:t>应用系统</a:t>
              </a:r>
            </a:p>
          </p:txBody>
        </p:sp>
        <p:sp>
          <p:nvSpPr>
            <p:cNvPr id="81932" name="Line 12">
              <a:extLst>
                <a:ext uri="{FF2B5EF4-FFF2-40B4-BE49-F238E27FC236}">
                  <a16:creationId xmlns:a16="http://schemas.microsoft.com/office/drawing/2014/main" id="{7C2EDD2D-B041-40C2-965B-B87B62CF359E}"/>
                </a:ext>
              </a:extLst>
            </p:cNvPr>
            <p:cNvSpPr>
              <a:spLocks noChangeShapeType="1"/>
            </p:cNvSpPr>
            <p:nvPr/>
          </p:nvSpPr>
          <p:spPr bwMode="auto">
            <a:xfrm flipH="1">
              <a:off x="3957" y="2064"/>
              <a:ext cx="72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33" name="Line 13">
              <a:extLst>
                <a:ext uri="{FF2B5EF4-FFF2-40B4-BE49-F238E27FC236}">
                  <a16:creationId xmlns:a16="http://schemas.microsoft.com/office/drawing/2014/main" id="{B6FE6CA6-F4A1-4949-A60C-874C774C690D}"/>
                </a:ext>
              </a:extLst>
            </p:cNvPr>
            <p:cNvSpPr>
              <a:spLocks noChangeShapeType="1"/>
            </p:cNvSpPr>
            <p:nvPr/>
          </p:nvSpPr>
          <p:spPr bwMode="auto">
            <a:xfrm>
              <a:off x="6297" y="2064"/>
              <a:ext cx="72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34" name="Line 14">
              <a:extLst>
                <a:ext uri="{FF2B5EF4-FFF2-40B4-BE49-F238E27FC236}">
                  <a16:creationId xmlns:a16="http://schemas.microsoft.com/office/drawing/2014/main" id="{9F7ADA5E-1EB0-449A-BFDE-8A9A3BCC0DF2}"/>
                </a:ext>
              </a:extLst>
            </p:cNvPr>
            <p:cNvSpPr>
              <a:spLocks noChangeShapeType="1"/>
            </p:cNvSpPr>
            <p:nvPr/>
          </p:nvSpPr>
          <p:spPr bwMode="auto">
            <a:xfrm flipH="1">
              <a:off x="2877" y="2844"/>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35" name="Line 15">
              <a:extLst>
                <a:ext uri="{FF2B5EF4-FFF2-40B4-BE49-F238E27FC236}">
                  <a16:creationId xmlns:a16="http://schemas.microsoft.com/office/drawing/2014/main" id="{E2F4F126-ED9B-4EFD-9F9B-E7922C75D56A}"/>
                </a:ext>
              </a:extLst>
            </p:cNvPr>
            <p:cNvSpPr>
              <a:spLocks noChangeShapeType="1"/>
            </p:cNvSpPr>
            <p:nvPr/>
          </p:nvSpPr>
          <p:spPr bwMode="auto">
            <a:xfrm>
              <a:off x="3777" y="2844"/>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36" name="Line 16">
              <a:extLst>
                <a:ext uri="{FF2B5EF4-FFF2-40B4-BE49-F238E27FC236}">
                  <a16:creationId xmlns:a16="http://schemas.microsoft.com/office/drawing/2014/main" id="{5D02AB8D-2CB4-45EC-B81A-AE036956D7C2}"/>
                </a:ext>
              </a:extLst>
            </p:cNvPr>
            <p:cNvSpPr>
              <a:spLocks noChangeShapeType="1"/>
            </p:cNvSpPr>
            <p:nvPr/>
          </p:nvSpPr>
          <p:spPr bwMode="auto">
            <a:xfrm>
              <a:off x="4137" y="2844"/>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37" name="Line 17">
              <a:extLst>
                <a:ext uri="{FF2B5EF4-FFF2-40B4-BE49-F238E27FC236}">
                  <a16:creationId xmlns:a16="http://schemas.microsoft.com/office/drawing/2014/main" id="{EE909692-177C-4CEF-B899-0B0716F6AE5F}"/>
                </a:ext>
              </a:extLst>
            </p:cNvPr>
            <p:cNvSpPr>
              <a:spLocks noChangeShapeType="1"/>
            </p:cNvSpPr>
            <p:nvPr/>
          </p:nvSpPr>
          <p:spPr bwMode="auto">
            <a:xfrm flipH="1">
              <a:off x="6117" y="2844"/>
              <a:ext cx="36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38" name="Line 18">
              <a:extLst>
                <a:ext uri="{FF2B5EF4-FFF2-40B4-BE49-F238E27FC236}">
                  <a16:creationId xmlns:a16="http://schemas.microsoft.com/office/drawing/2014/main" id="{1F3777C8-FB27-48CF-B648-D65BEA86CA84}"/>
                </a:ext>
              </a:extLst>
            </p:cNvPr>
            <p:cNvSpPr>
              <a:spLocks noChangeShapeType="1"/>
            </p:cNvSpPr>
            <p:nvPr/>
          </p:nvSpPr>
          <p:spPr bwMode="auto">
            <a:xfrm>
              <a:off x="7197" y="2844"/>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39" name="Line 19">
              <a:extLst>
                <a:ext uri="{FF2B5EF4-FFF2-40B4-BE49-F238E27FC236}">
                  <a16:creationId xmlns:a16="http://schemas.microsoft.com/office/drawing/2014/main" id="{D0F3F98A-D414-47CE-8914-4CB9CAA27A05}"/>
                </a:ext>
              </a:extLst>
            </p:cNvPr>
            <p:cNvSpPr>
              <a:spLocks noChangeShapeType="1"/>
            </p:cNvSpPr>
            <p:nvPr/>
          </p:nvSpPr>
          <p:spPr bwMode="auto">
            <a:xfrm>
              <a:off x="7917" y="2844"/>
              <a:ext cx="360" cy="1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1940" name="Text Box 20">
            <a:extLst>
              <a:ext uri="{FF2B5EF4-FFF2-40B4-BE49-F238E27FC236}">
                <a16:creationId xmlns:a16="http://schemas.microsoft.com/office/drawing/2014/main" id="{9833A918-7D63-4A01-B227-1B82DD5BDB89}"/>
              </a:ext>
            </a:extLst>
          </p:cNvPr>
          <p:cNvSpPr txBox="1">
            <a:spLocks noChangeArrowheads="1"/>
          </p:cNvSpPr>
          <p:nvPr/>
        </p:nvSpPr>
        <p:spPr bwMode="auto">
          <a:xfrm>
            <a:off x="2555875" y="476250"/>
            <a:ext cx="41767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太空航天器工程系统框图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81922"/>
                                        </p:tgtEl>
                                        <p:attrNameLst>
                                          <p:attrName>style.visibility</p:attrName>
                                        </p:attrNameLst>
                                      </p:cBhvr>
                                      <p:to>
                                        <p:strVal val="visible"/>
                                      </p:to>
                                    </p:set>
                                    <p:animEffect transition="in" filter="fade">
                                      <p:cBhvr>
                                        <p:cTn id="7" dur="1000"/>
                                        <p:tgtEl>
                                          <p:spTgt spid="81922"/>
                                        </p:tgtEl>
                                      </p:cBhvr>
                                    </p:animEffect>
                                    <p:anim calcmode="lin" valueType="num">
                                      <p:cBhvr>
                                        <p:cTn id="8" dur="1000" fill="hold"/>
                                        <p:tgtEl>
                                          <p:spTgt spid="81922"/>
                                        </p:tgtEl>
                                        <p:attrNameLst>
                                          <p:attrName>ppt_x</p:attrName>
                                        </p:attrNameLst>
                                      </p:cBhvr>
                                      <p:tavLst>
                                        <p:tav tm="0">
                                          <p:val>
                                            <p:strVal val="#ppt_x"/>
                                          </p:val>
                                        </p:tav>
                                        <p:tav tm="100000">
                                          <p:val>
                                            <p:strVal val="#ppt_x"/>
                                          </p:val>
                                        </p:tav>
                                      </p:tavLst>
                                    </p:anim>
                                    <p:anim calcmode="lin" valueType="num">
                                      <p:cBhvr>
                                        <p:cTn id="9" dur="1000" fill="hold"/>
                                        <p:tgtEl>
                                          <p:spTgt spid="8192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12" presetClass="entr" presetSubtype="4" fill="hold" grpId="0" nodeType="afterEffect">
                                  <p:stCondLst>
                                    <p:cond delay="0"/>
                                  </p:stCondLst>
                                  <p:childTnLst>
                                    <p:set>
                                      <p:cBhvr>
                                        <p:cTn id="12" dur="1" fill="hold">
                                          <p:stCondLst>
                                            <p:cond delay="0"/>
                                          </p:stCondLst>
                                        </p:cTn>
                                        <p:tgtEl>
                                          <p:spTgt spid="81940"/>
                                        </p:tgtEl>
                                        <p:attrNameLst>
                                          <p:attrName>style.visibility</p:attrName>
                                        </p:attrNameLst>
                                      </p:cBhvr>
                                      <p:to>
                                        <p:strVal val="visible"/>
                                      </p:to>
                                    </p:set>
                                    <p:animEffect transition="in" filter="slide(fromBottom)">
                                      <p:cBhvr>
                                        <p:cTn id="13" dur="500"/>
                                        <p:tgtEl>
                                          <p:spTgt spid="81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40" name="Picture 4" descr="image040">
            <a:extLst>
              <a:ext uri="{FF2B5EF4-FFF2-40B4-BE49-F238E27FC236}">
                <a16:creationId xmlns:a16="http://schemas.microsoft.com/office/drawing/2014/main" id="{97704610-FAAE-4259-B7AB-135DB837F694}"/>
              </a:ext>
            </a:extLst>
          </p:cNvPr>
          <p:cNvPicPr>
            <a:picLocks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539750" y="1412875"/>
            <a:ext cx="8066088" cy="4741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1141" name="Text Box 5">
            <a:extLst>
              <a:ext uri="{FF2B5EF4-FFF2-40B4-BE49-F238E27FC236}">
                <a16:creationId xmlns:a16="http://schemas.microsoft.com/office/drawing/2014/main" id="{4521B84F-2FB3-4408-A524-69DCDEFA9BF9}"/>
              </a:ext>
            </a:extLst>
          </p:cNvPr>
          <p:cNvSpPr txBox="1">
            <a:spLocks noChangeArrowheads="1"/>
          </p:cNvSpPr>
          <p:nvPr/>
        </p:nvSpPr>
        <p:spPr bwMode="auto">
          <a:xfrm>
            <a:off x="1763713" y="333375"/>
            <a:ext cx="49688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t>航天器组成框图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withEffect">
                                  <p:stCondLst>
                                    <p:cond delay="0"/>
                                  </p:stCondLst>
                                  <p:childTnLst>
                                    <p:set>
                                      <p:cBhvr>
                                        <p:cTn id="6" dur="1" fill="hold">
                                          <p:stCondLst>
                                            <p:cond delay="0"/>
                                          </p:stCondLst>
                                        </p:cTn>
                                        <p:tgtEl>
                                          <p:spTgt spid="91140"/>
                                        </p:tgtEl>
                                        <p:attrNameLst>
                                          <p:attrName>style.visibility</p:attrName>
                                        </p:attrNameLst>
                                      </p:cBhvr>
                                      <p:to>
                                        <p:strVal val="visible"/>
                                      </p:to>
                                    </p:set>
                                    <p:animEffect transition="in" filter="fade">
                                      <p:cBhvr>
                                        <p:cTn id="7" dur="1000"/>
                                        <p:tgtEl>
                                          <p:spTgt spid="91140"/>
                                        </p:tgtEl>
                                      </p:cBhvr>
                                    </p:animEffect>
                                    <p:anim calcmode="lin" valueType="num">
                                      <p:cBhvr>
                                        <p:cTn id="8" dur="1000" fill="hold"/>
                                        <p:tgtEl>
                                          <p:spTgt spid="91140"/>
                                        </p:tgtEl>
                                        <p:attrNameLst>
                                          <p:attrName>ppt_x</p:attrName>
                                        </p:attrNameLst>
                                      </p:cBhvr>
                                      <p:tavLst>
                                        <p:tav tm="0">
                                          <p:val>
                                            <p:strVal val="#ppt_x"/>
                                          </p:val>
                                        </p:tav>
                                        <p:tav tm="100000">
                                          <p:val>
                                            <p:strVal val="#ppt_x"/>
                                          </p:val>
                                        </p:tav>
                                      </p:tavLst>
                                    </p:anim>
                                    <p:anim calcmode="lin" valueType="num">
                                      <p:cBhvr>
                                        <p:cTn id="9" dur="1000" fill="hold"/>
                                        <p:tgtEl>
                                          <p:spTgt spid="911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BC48160C-586B-427E-B91A-5E112EC7C89C}"/>
              </a:ext>
            </a:extLst>
          </p:cNvPr>
          <p:cNvSpPr>
            <a:spLocks noGrp="1" noChangeArrowheads="1"/>
          </p:cNvSpPr>
          <p:nvPr>
            <p:ph type="title"/>
          </p:nvPr>
        </p:nvSpPr>
        <p:spPr/>
        <p:txBody>
          <a:bodyPr/>
          <a:lstStyle/>
          <a:p>
            <a:pPr algn="ctr"/>
            <a:r>
              <a:rPr lang="zh-CN" altLang="en-US"/>
              <a:t>载人飞船、空间站和航天飞机</a:t>
            </a:r>
          </a:p>
        </p:txBody>
      </p:sp>
      <p:sp>
        <p:nvSpPr>
          <p:cNvPr id="114692" name="Text Box 4">
            <a:extLst>
              <a:ext uri="{FF2B5EF4-FFF2-40B4-BE49-F238E27FC236}">
                <a16:creationId xmlns:a16="http://schemas.microsoft.com/office/drawing/2014/main" id="{2A7343F6-5F73-4BB2-9BA0-07F0ADED2D31}"/>
              </a:ext>
            </a:extLst>
          </p:cNvPr>
          <p:cNvSpPr txBox="1">
            <a:spLocks noChangeArrowheads="1"/>
          </p:cNvSpPr>
          <p:nvPr>
            <p:ph type="body" idx="1"/>
          </p:nvPr>
        </p:nvSpPr>
        <p:spPr>
          <a:xfrm>
            <a:off x="468313" y="1557338"/>
            <a:ext cx="7991475" cy="4419600"/>
          </a:xfrm>
          <a:noFill/>
          <a:ln/>
        </p:spPr>
        <p:txBody>
          <a:bodyPr/>
          <a:lstStyle/>
          <a:p>
            <a:pPr>
              <a:spcBef>
                <a:spcPct val="50000"/>
              </a:spcBef>
              <a:buClrTx/>
              <a:buSzTx/>
              <a:buFontTx/>
              <a:buNone/>
            </a:pPr>
            <a:r>
              <a:rPr lang="en-US" altLang="zh-CN"/>
              <a:t>   </a:t>
            </a:r>
            <a:r>
              <a:rPr lang="zh-CN" altLang="en-US"/>
              <a:t>目前仅穿梭于天地间、可供人类在太空生存的航天器就有</a:t>
            </a:r>
            <a:r>
              <a:rPr lang="en-US" altLang="zh-CN"/>
              <a:t>3</a:t>
            </a:r>
            <a:r>
              <a:rPr lang="zh-CN" altLang="en-US"/>
              <a:t>种：载人飞船、空间站和航天飞机。这三种载人航天器的用途各有侧重，相互补充，供人类在太空生存。</a:t>
            </a:r>
          </a:p>
          <a:p>
            <a:pPr>
              <a:spcBef>
                <a:spcPct val="50000"/>
              </a:spcBef>
              <a:buClrTx/>
              <a:buSzTx/>
              <a:buFontTx/>
              <a:buNone/>
            </a:pPr>
            <a:r>
              <a:rPr lang="zh-CN" altLang="en-US"/>
              <a:t>   就技术难度而言，航天飞机技术复杂，功能齐全，代表着当代航天技术的领先水平。我国近年航天技术进展较快（如：神舟飞船）。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9" name="Text Box 5">
            <a:extLst>
              <a:ext uri="{FF2B5EF4-FFF2-40B4-BE49-F238E27FC236}">
                <a16:creationId xmlns:a16="http://schemas.microsoft.com/office/drawing/2014/main" id="{FF394274-2509-4064-9CC2-3599A585A4EC}"/>
              </a:ext>
            </a:extLst>
          </p:cNvPr>
          <p:cNvSpPr txBox="1">
            <a:spLocks noChangeArrowheads="1"/>
          </p:cNvSpPr>
          <p:nvPr/>
        </p:nvSpPr>
        <p:spPr bwMode="auto">
          <a:xfrm>
            <a:off x="1979613" y="404813"/>
            <a:ext cx="45370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4000" b="1">
                <a:solidFill>
                  <a:schemeClr val="bg1"/>
                </a:solidFill>
              </a:rPr>
              <a:t>航天器（</a:t>
            </a:r>
            <a:r>
              <a:rPr lang="en-US" altLang="zh-CN" sz="4000" b="1">
                <a:solidFill>
                  <a:schemeClr val="bg1"/>
                </a:solidFill>
              </a:rPr>
              <a:t>1</a:t>
            </a:r>
            <a:r>
              <a:rPr lang="zh-CN" altLang="en-US" sz="4000" b="1">
                <a:solidFill>
                  <a:schemeClr val="bg1"/>
                </a:solidFill>
              </a:rPr>
              <a:t>）</a:t>
            </a:r>
          </a:p>
        </p:txBody>
      </p:sp>
      <p:pic>
        <p:nvPicPr>
          <p:cNvPr id="82951" name="Picture 7" descr="航天器003">
            <a:extLst>
              <a:ext uri="{FF2B5EF4-FFF2-40B4-BE49-F238E27FC236}">
                <a16:creationId xmlns:a16="http://schemas.microsoft.com/office/drawing/2014/main" id="{668A020F-9F86-47EC-A207-26DBCAC5CA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325563"/>
            <a:ext cx="6769100" cy="4873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1E2AB809-1DF0-49CE-882E-3BC106B99387}"/>
              </a:ext>
            </a:extLst>
          </p:cNvPr>
          <p:cNvSpPr>
            <a:spLocks noGrp="1" noChangeArrowheads="1"/>
          </p:cNvSpPr>
          <p:nvPr>
            <p:ph type="title"/>
          </p:nvPr>
        </p:nvSpPr>
        <p:spPr/>
        <p:txBody>
          <a:bodyPr/>
          <a:lstStyle/>
          <a:p>
            <a:pPr algn="ctr"/>
            <a:r>
              <a:rPr lang="zh-CN" altLang="en-US"/>
              <a:t>航天器（</a:t>
            </a:r>
            <a:r>
              <a:rPr lang="en-US" altLang="zh-CN"/>
              <a:t>2</a:t>
            </a:r>
            <a:r>
              <a:rPr lang="zh-CN" altLang="en-US"/>
              <a:t>）</a:t>
            </a:r>
          </a:p>
        </p:txBody>
      </p:sp>
      <p:pic>
        <p:nvPicPr>
          <p:cNvPr id="115716" name="Picture 4" descr="航天器002">
            <a:extLst>
              <a:ext uri="{FF2B5EF4-FFF2-40B4-BE49-F238E27FC236}">
                <a16:creationId xmlns:a16="http://schemas.microsoft.com/office/drawing/2014/main" id="{47C800F1-EB6B-4197-BC82-2F4F956AE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412875"/>
            <a:ext cx="7200900" cy="4722813"/>
          </a:xfrm>
          <a:prstGeom prst="rect">
            <a:avLst/>
          </a:prstGeom>
          <a:noFill/>
          <a:extLst>
            <a:ext uri="{909E8E84-426E-40DD-AFC4-6F175D3DCCD1}">
              <a14:hiddenFill xmlns:a14="http://schemas.microsoft.com/office/drawing/2010/main">
                <a:solidFill>
                  <a:srgbClr val="FFFFFF"/>
                </a:solidFill>
              </a14:hiddenFill>
            </a:ext>
          </a:extLst>
        </p:spPr>
      </p:pic>
      <p:sp>
        <p:nvSpPr>
          <p:cNvPr id="115717" name="AutoShape 5">
            <a:hlinkClick r:id="rId3" action="ppaction://hlinksldjump" highlightClick="1"/>
            <a:extLst>
              <a:ext uri="{FF2B5EF4-FFF2-40B4-BE49-F238E27FC236}">
                <a16:creationId xmlns:a16="http://schemas.microsoft.com/office/drawing/2014/main" id="{01E30345-FA21-4DCC-AEB2-5DA0F6E9CC9E}"/>
              </a:ext>
            </a:extLst>
          </p:cNvPr>
          <p:cNvSpPr>
            <a:spLocks noChangeArrowheads="1"/>
          </p:cNvSpPr>
          <p:nvPr/>
        </p:nvSpPr>
        <p:spPr bwMode="auto">
          <a:xfrm>
            <a:off x="8027988" y="6308725"/>
            <a:ext cx="863600" cy="549275"/>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3" name="Picture 5" descr="image041">
            <a:extLst>
              <a:ext uri="{FF2B5EF4-FFF2-40B4-BE49-F238E27FC236}">
                <a16:creationId xmlns:a16="http://schemas.microsoft.com/office/drawing/2014/main" id="{35F1903B-404B-4331-B174-58E12B203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916113"/>
            <a:ext cx="5327650" cy="3148012"/>
          </a:xfrm>
          <a:prstGeom prst="rect">
            <a:avLst/>
          </a:prstGeom>
          <a:noFill/>
          <a:extLst>
            <a:ext uri="{909E8E84-426E-40DD-AFC4-6F175D3DCCD1}">
              <a14:hiddenFill xmlns:a14="http://schemas.microsoft.com/office/drawing/2010/main">
                <a:solidFill>
                  <a:srgbClr val="FFFFFF"/>
                </a:solidFill>
              </a14:hiddenFill>
            </a:ext>
          </a:extLst>
        </p:spPr>
      </p:pic>
      <p:sp>
        <p:nvSpPr>
          <p:cNvPr id="89094" name="Text Box 6">
            <a:extLst>
              <a:ext uri="{FF2B5EF4-FFF2-40B4-BE49-F238E27FC236}">
                <a16:creationId xmlns:a16="http://schemas.microsoft.com/office/drawing/2014/main" id="{1BCCA21F-8A21-43A3-8640-C830A8CC15D0}"/>
              </a:ext>
            </a:extLst>
          </p:cNvPr>
          <p:cNvSpPr txBox="1">
            <a:spLocks noChangeArrowheads="1"/>
          </p:cNvSpPr>
          <p:nvPr/>
        </p:nvSpPr>
        <p:spPr bwMode="auto">
          <a:xfrm>
            <a:off x="1835150" y="549275"/>
            <a:ext cx="5041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t>人造卫星轨道</a:t>
            </a:r>
          </a:p>
        </p:txBody>
      </p:sp>
      <p:sp>
        <p:nvSpPr>
          <p:cNvPr id="89095" name="Text Box 7">
            <a:extLst>
              <a:ext uri="{FF2B5EF4-FFF2-40B4-BE49-F238E27FC236}">
                <a16:creationId xmlns:a16="http://schemas.microsoft.com/office/drawing/2014/main" id="{A9CE0ED9-3A4B-46C9-8CC1-4050ECAC747A}"/>
              </a:ext>
            </a:extLst>
          </p:cNvPr>
          <p:cNvSpPr txBox="1">
            <a:spLocks noChangeArrowheads="1"/>
          </p:cNvSpPr>
          <p:nvPr/>
        </p:nvSpPr>
        <p:spPr bwMode="auto">
          <a:xfrm>
            <a:off x="5795963" y="2781300"/>
            <a:ext cx="2735262"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a:t>
            </a:r>
            <a:r>
              <a:rPr lang="en-US" altLang="zh-CN"/>
              <a:t>a</a:t>
            </a:r>
            <a:r>
              <a:rPr lang="zh-CN" altLang="en-US"/>
              <a:t>）地球同步卫星轨道</a:t>
            </a:r>
          </a:p>
          <a:p>
            <a:pPr>
              <a:spcBef>
                <a:spcPct val="50000"/>
              </a:spcBef>
            </a:pPr>
            <a:r>
              <a:rPr lang="zh-CN" altLang="en-US"/>
              <a:t>（</a:t>
            </a:r>
            <a:r>
              <a:rPr lang="en-US" altLang="zh-CN"/>
              <a:t>b</a:t>
            </a:r>
            <a:r>
              <a:rPr lang="zh-CN" altLang="en-US"/>
              <a:t>）</a:t>
            </a:r>
            <a:r>
              <a:rPr lang="en-US" altLang="zh-CN"/>
              <a:t>1</a:t>
            </a:r>
            <a:r>
              <a:rPr lang="zh-CN" altLang="en-US"/>
              <a:t>：偏东低纬轨道</a:t>
            </a:r>
          </a:p>
          <a:p>
            <a:pPr>
              <a:spcBef>
                <a:spcPct val="50000"/>
              </a:spcBef>
            </a:pPr>
            <a:r>
              <a:rPr lang="zh-CN" altLang="en-US"/>
              <a:t>          </a:t>
            </a:r>
            <a:r>
              <a:rPr lang="en-US" altLang="zh-CN"/>
              <a:t>2</a:t>
            </a:r>
            <a:r>
              <a:rPr lang="zh-CN" altLang="en-US"/>
              <a:t>和</a:t>
            </a:r>
            <a:r>
              <a:rPr lang="en-US" altLang="zh-CN"/>
              <a:t>3</a:t>
            </a:r>
            <a:r>
              <a:rPr lang="zh-CN" altLang="en-US"/>
              <a:t>：高纬轨道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9" presetClass="entr" presetSubtype="0" accel="100000" fill="hold" nodeType="withEffect">
                                  <p:stCondLst>
                                    <p:cond delay="0"/>
                                  </p:stCondLst>
                                  <p:childTnLst>
                                    <p:set>
                                      <p:cBhvr>
                                        <p:cTn id="6" dur="1" fill="hold">
                                          <p:stCondLst>
                                            <p:cond delay="0"/>
                                          </p:stCondLst>
                                        </p:cTn>
                                        <p:tgtEl>
                                          <p:spTgt spid="89093"/>
                                        </p:tgtEl>
                                        <p:attrNameLst>
                                          <p:attrName>style.visibility</p:attrName>
                                        </p:attrNameLst>
                                      </p:cBhvr>
                                      <p:to>
                                        <p:strVal val="visible"/>
                                      </p:to>
                                    </p:set>
                                    <p:anim calcmode="lin" valueType="num">
                                      <p:cBhvr>
                                        <p:cTn id="7" dur="500" fill="hold"/>
                                        <p:tgtEl>
                                          <p:spTgt spid="89093"/>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89093"/>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89093"/>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890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a:extLst>
              <a:ext uri="{FF2B5EF4-FFF2-40B4-BE49-F238E27FC236}">
                <a16:creationId xmlns:a16="http://schemas.microsoft.com/office/drawing/2014/main" id="{A63601D3-9124-4F5B-A56B-88AA9A67E0DC}"/>
              </a:ext>
            </a:extLst>
          </p:cNvPr>
          <p:cNvSpPr txBox="1">
            <a:spLocks noChangeArrowheads="1"/>
          </p:cNvSpPr>
          <p:nvPr/>
        </p:nvSpPr>
        <p:spPr bwMode="auto">
          <a:xfrm>
            <a:off x="1371600" y="3886200"/>
            <a:ext cx="640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sz="2400"/>
          </a:p>
        </p:txBody>
      </p:sp>
      <p:pic>
        <p:nvPicPr>
          <p:cNvPr id="6147" name="Picture 3">
            <a:extLst>
              <a:ext uri="{FF2B5EF4-FFF2-40B4-BE49-F238E27FC236}">
                <a16:creationId xmlns:a16="http://schemas.microsoft.com/office/drawing/2014/main" id="{5A8CDCE9-AE1C-4958-8BD6-A6F0D2C87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533400"/>
            <a:ext cx="483235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AutoShape 4">
            <a:hlinkClick r:id="" action="ppaction://hlinkshowjump?jump=firstslide" highlightClick="1"/>
            <a:extLst>
              <a:ext uri="{FF2B5EF4-FFF2-40B4-BE49-F238E27FC236}">
                <a16:creationId xmlns:a16="http://schemas.microsoft.com/office/drawing/2014/main" id="{91F52123-3B82-463C-AEA3-DA314080C0D3}"/>
              </a:ext>
            </a:extLst>
          </p:cNvPr>
          <p:cNvSpPr>
            <a:spLocks noChangeArrowheads="1"/>
          </p:cNvSpPr>
          <p:nvPr/>
        </p:nvSpPr>
        <p:spPr bwMode="auto">
          <a:xfrm>
            <a:off x="7772400" y="5562600"/>
            <a:ext cx="914400" cy="533400"/>
          </a:xfrm>
          <a:prstGeom prst="actionButtonForwardNex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9" name="Text Box 5">
            <a:extLst>
              <a:ext uri="{FF2B5EF4-FFF2-40B4-BE49-F238E27FC236}">
                <a16:creationId xmlns:a16="http://schemas.microsoft.com/office/drawing/2014/main" id="{2A5934BB-A69A-4D22-BA19-0FF413DF2F82}"/>
              </a:ext>
            </a:extLst>
          </p:cNvPr>
          <p:cNvSpPr txBox="1">
            <a:spLocks noChangeArrowheads="1"/>
          </p:cNvSpPr>
          <p:nvPr/>
        </p:nvSpPr>
        <p:spPr bwMode="auto">
          <a:xfrm>
            <a:off x="1371600" y="2743200"/>
            <a:ext cx="5334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电磁波</a:t>
            </a:r>
          </a:p>
        </p:txBody>
      </p:sp>
      <p:sp>
        <p:nvSpPr>
          <p:cNvPr id="6150" name="Text Box 6">
            <a:extLst>
              <a:ext uri="{FF2B5EF4-FFF2-40B4-BE49-F238E27FC236}">
                <a16:creationId xmlns:a16="http://schemas.microsoft.com/office/drawing/2014/main" id="{A56CE52B-C422-45A7-946E-80C70ED3439E}"/>
              </a:ext>
            </a:extLst>
          </p:cNvPr>
          <p:cNvSpPr txBox="1">
            <a:spLocks noChangeArrowheads="1"/>
          </p:cNvSpPr>
          <p:nvPr/>
        </p:nvSpPr>
        <p:spPr bwMode="auto">
          <a:xfrm>
            <a:off x="7092950" y="2852738"/>
            <a:ext cx="1295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p>
        </p:txBody>
      </p:sp>
      <p:sp>
        <p:nvSpPr>
          <p:cNvPr id="6151" name="Text Box 7">
            <a:extLst>
              <a:ext uri="{FF2B5EF4-FFF2-40B4-BE49-F238E27FC236}">
                <a16:creationId xmlns:a16="http://schemas.microsoft.com/office/drawing/2014/main" id="{634D2EA5-092C-4024-9C30-C3DF7BEDE591}"/>
              </a:ext>
            </a:extLst>
          </p:cNvPr>
          <p:cNvSpPr txBox="1">
            <a:spLocks noChangeArrowheads="1"/>
          </p:cNvSpPr>
          <p:nvPr/>
        </p:nvSpPr>
        <p:spPr bwMode="auto">
          <a:xfrm>
            <a:off x="7143750" y="2760663"/>
            <a:ext cx="145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t>可见光波段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with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p:cTn id="7" dur="1000" fill="hold"/>
                                        <p:tgtEl>
                                          <p:spTgt spid="6147"/>
                                        </p:tgtEl>
                                        <p:attrNameLst>
                                          <p:attrName>ppt_w</p:attrName>
                                        </p:attrNameLst>
                                      </p:cBhvr>
                                      <p:tavLst>
                                        <p:tav tm="0">
                                          <p:val>
                                            <p:fltVal val="0"/>
                                          </p:val>
                                        </p:tav>
                                        <p:tav tm="100000">
                                          <p:val>
                                            <p:strVal val="#ppt_w"/>
                                          </p:val>
                                        </p:tav>
                                      </p:tavLst>
                                    </p:anim>
                                    <p:anim calcmode="lin" valueType="num">
                                      <p:cBhvr>
                                        <p:cTn id="8" dur="1000" fill="hold"/>
                                        <p:tgtEl>
                                          <p:spTgt spid="6147"/>
                                        </p:tgtEl>
                                        <p:attrNameLst>
                                          <p:attrName>ppt_h</p:attrName>
                                        </p:attrNameLst>
                                      </p:cBhvr>
                                      <p:tavLst>
                                        <p:tav tm="0">
                                          <p:val>
                                            <p:fltVal val="0"/>
                                          </p:val>
                                        </p:tav>
                                        <p:tav tm="100000">
                                          <p:val>
                                            <p:strVal val="#ppt_h"/>
                                          </p:val>
                                        </p:tav>
                                      </p:tavLst>
                                    </p:anim>
                                    <p:anim calcmode="lin" valueType="num">
                                      <p:cBhvr>
                                        <p:cTn id="9" dur="1000" fill="hold"/>
                                        <p:tgtEl>
                                          <p:spTgt spid="614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147"/>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6149"/>
                                        </p:tgtEl>
                                        <p:attrNameLst>
                                          <p:attrName>style.visibility</p:attrName>
                                        </p:attrNameLst>
                                      </p:cBhvr>
                                      <p:to>
                                        <p:strVal val="visible"/>
                                      </p:to>
                                    </p:set>
                                    <p:anim calcmode="lin" valueType="num">
                                      <p:cBhvr additive="base">
                                        <p:cTn id="14" dur="500" fill="hold"/>
                                        <p:tgtEl>
                                          <p:spTgt spid="6149"/>
                                        </p:tgtEl>
                                        <p:attrNameLst>
                                          <p:attrName>ppt_x</p:attrName>
                                        </p:attrNameLst>
                                      </p:cBhvr>
                                      <p:tavLst>
                                        <p:tav tm="0">
                                          <p:val>
                                            <p:strVal val="0-#ppt_w/2"/>
                                          </p:val>
                                        </p:tav>
                                        <p:tav tm="100000">
                                          <p:val>
                                            <p:strVal val="#ppt_x"/>
                                          </p:val>
                                        </p:tav>
                                      </p:tavLst>
                                    </p:anim>
                                    <p:anim calcmode="lin" valueType="num">
                                      <p:cBhvr additive="base">
                                        <p:cTn id="15" dur="500" fill="hold"/>
                                        <p:tgtEl>
                                          <p:spTgt spid="61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7" name="Picture 5" descr="image043">
            <a:extLst>
              <a:ext uri="{FF2B5EF4-FFF2-40B4-BE49-F238E27FC236}">
                <a16:creationId xmlns:a16="http://schemas.microsoft.com/office/drawing/2014/main" id="{6F229A08-DE49-48F0-94D2-6AD7B29E84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484313"/>
            <a:ext cx="7704137" cy="4572000"/>
          </a:xfrm>
          <a:prstGeom prst="rect">
            <a:avLst/>
          </a:prstGeom>
          <a:noFill/>
          <a:extLst>
            <a:ext uri="{909E8E84-426E-40DD-AFC4-6F175D3DCCD1}">
              <a14:hiddenFill xmlns:a14="http://schemas.microsoft.com/office/drawing/2010/main">
                <a:solidFill>
                  <a:srgbClr val="FFFFFF"/>
                </a:solidFill>
              </a14:hiddenFill>
            </a:ext>
          </a:extLst>
        </p:spPr>
      </p:pic>
      <p:sp>
        <p:nvSpPr>
          <p:cNvPr id="90118" name="Text Box 6">
            <a:extLst>
              <a:ext uri="{FF2B5EF4-FFF2-40B4-BE49-F238E27FC236}">
                <a16:creationId xmlns:a16="http://schemas.microsoft.com/office/drawing/2014/main" id="{FF17D767-E674-4362-A79C-3163A7861CD6}"/>
              </a:ext>
            </a:extLst>
          </p:cNvPr>
          <p:cNvSpPr txBox="1">
            <a:spLocks noChangeArrowheads="1"/>
          </p:cNvSpPr>
          <p:nvPr/>
        </p:nvSpPr>
        <p:spPr bwMode="auto">
          <a:xfrm>
            <a:off x="1763713" y="476250"/>
            <a:ext cx="44640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t>月球探测器轨道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withEffect">
                                  <p:stCondLst>
                                    <p:cond delay="0"/>
                                  </p:stCondLst>
                                  <p:childTnLst>
                                    <p:set>
                                      <p:cBhvr>
                                        <p:cTn id="6" dur="1" fill="hold">
                                          <p:stCondLst>
                                            <p:cond delay="0"/>
                                          </p:stCondLst>
                                        </p:cTn>
                                        <p:tgtEl>
                                          <p:spTgt spid="90117"/>
                                        </p:tgtEl>
                                        <p:attrNameLst>
                                          <p:attrName>style.visibility</p:attrName>
                                        </p:attrNameLst>
                                      </p:cBhvr>
                                      <p:to>
                                        <p:strVal val="visible"/>
                                      </p:to>
                                    </p:set>
                                    <p:anim calcmode="lin" valueType="num">
                                      <p:cBhvr>
                                        <p:cTn id="7" dur="500" fill="hold"/>
                                        <p:tgtEl>
                                          <p:spTgt spid="90117"/>
                                        </p:tgtEl>
                                        <p:attrNameLst>
                                          <p:attrName>ppt_w</p:attrName>
                                        </p:attrNameLst>
                                      </p:cBhvr>
                                      <p:tavLst>
                                        <p:tav tm="0">
                                          <p:val>
                                            <p:fltVal val="0"/>
                                          </p:val>
                                        </p:tav>
                                        <p:tav tm="100000">
                                          <p:val>
                                            <p:strVal val="#ppt_w"/>
                                          </p:val>
                                        </p:tav>
                                      </p:tavLst>
                                    </p:anim>
                                    <p:anim calcmode="lin" valueType="num">
                                      <p:cBhvr>
                                        <p:cTn id="8" dur="500" fill="hold"/>
                                        <p:tgtEl>
                                          <p:spTgt spid="901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8ADF162C-43E2-41F9-8F97-15DB645D8E03}"/>
              </a:ext>
            </a:extLst>
          </p:cNvPr>
          <p:cNvSpPr>
            <a:spLocks noGrp="1" noChangeArrowheads="1"/>
          </p:cNvSpPr>
          <p:nvPr>
            <p:ph type="title"/>
          </p:nvPr>
        </p:nvSpPr>
        <p:spPr/>
        <p:txBody>
          <a:bodyPr/>
          <a:lstStyle/>
          <a:p>
            <a:pPr algn="ctr"/>
            <a:r>
              <a:rPr lang="zh-CN" altLang="en-US"/>
              <a:t>行星探测器轨道</a:t>
            </a:r>
          </a:p>
        </p:txBody>
      </p:sp>
      <p:pic>
        <p:nvPicPr>
          <p:cNvPr id="116740" name="Picture 4" descr="image044">
            <a:extLst>
              <a:ext uri="{FF2B5EF4-FFF2-40B4-BE49-F238E27FC236}">
                <a16:creationId xmlns:a16="http://schemas.microsoft.com/office/drawing/2014/main" id="{6B3032BB-01FE-44F2-BD42-3193DB4FC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341438"/>
            <a:ext cx="5256212" cy="4752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withEffect">
                                  <p:stCondLst>
                                    <p:cond delay="0"/>
                                  </p:stCondLst>
                                  <p:childTnLst>
                                    <p:set>
                                      <p:cBhvr>
                                        <p:cTn id="6" dur="1" fill="hold">
                                          <p:stCondLst>
                                            <p:cond delay="0"/>
                                          </p:stCondLst>
                                        </p:cTn>
                                        <p:tgtEl>
                                          <p:spTgt spid="116740"/>
                                        </p:tgtEl>
                                        <p:attrNameLst>
                                          <p:attrName>style.visibility</p:attrName>
                                        </p:attrNameLst>
                                      </p:cBhvr>
                                      <p:to>
                                        <p:strVal val="visible"/>
                                      </p:to>
                                    </p:set>
                                    <p:animEffect transition="in" filter="fade">
                                      <p:cBhvr>
                                        <p:cTn id="7" dur="1000"/>
                                        <p:tgtEl>
                                          <p:spTgt spid="116740"/>
                                        </p:tgtEl>
                                      </p:cBhvr>
                                    </p:animEffect>
                                    <p:anim calcmode="lin" valueType="num">
                                      <p:cBhvr>
                                        <p:cTn id="8" dur="1000" fill="hold"/>
                                        <p:tgtEl>
                                          <p:spTgt spid="116740"/>
                                        </p:tgtEl>
                                        <p:attrNameLst>
                                          <p:attrName>ppt_x</p:attrName>
                                        </p:attrNameLst>
                                      </p:cBhvr>
                                      <p:tavLst>
                                        <p:tav tm="0">
                                          <p:val>
                                            <p:strVal val="#ppt_x"/>
                                          </p:val>
                                        </p:tav>
                                        <p:tav tm="100000">
                                          <p:val>
                                            <p:strVal val="#ppt_x"/>
                                          </p:val>
                                        </p:tav>
                                      </p:tavLst>
                                    </p:anim>
                                    <p:anim calcmode="lin" valueType="num">
                                      <p:cBhvr>
                                        <p:cTn id="9" dur="1000" fill="hold"/>
                                        <p:tgtEl>
                                          <p:spTgt spid="1167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4" name="Picture 4" descr="image046">
            <a:extLst>
              <a:ext uri="{FF2B5EF4-FFF2-40B4-BE49-F238E27FC236}">
                <a16:creationId xmlns:a16="http://schemas.microsoft.com/office/drawing/2014/main" id="{DA1E7E4C-547F-4024-A758-00B492E73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88913"/>
            <a:ext cx="6192838" cy="6057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117764"/>
                                        </p:tgtEl>
                                        <p:attrNameLst>
                                          <p:attrName>style.visibility</p:attrName>
                                        </p:attrNameLst>
                                      </p:cBhvr>
                                      <p:to>
                                        <p:strVal val="visible"/>
                                      </p:to>
                                    </p:set>
                                    <p:animEffect transition="in" filter="fade">
                                      <p:cBhvr>
                                        <p:cTn id="7" dur="1000"/>
                                        <p:tgtEl>
                                          <p:spTgt spid="117764"/>
                                        </p:tgtEl>
                                      </p:cBhvr>
                                    </p:animEffect>
                                    <p:anim calcmode="lin" valueType="num">
                                      <p:cBhvr>
                                        <p:cTn id="8" dur="1000" fill="hold"/>
                                        <p:tgtEl>
                                          <p:spTgt spid="117764"/>
                                        </p:tgtEl>
                                        <p:attrNameLst>
                                          <p:attrName>ppt_x</p:attrName>
                                        </p:attrNameLst>
                                      </p:cBhvr>
                                      <p:tavLst>
                                        <p:tav tm="0">
                                          <p:val>
                                            <p:strVal val="#ppt_x"/>
                                          </p:val>
                                        </p:tav>
                                        <p:tav tm="100000">
                                          <p:val>
                                            <p:strVal val="#ppt_x"/>
                                          </p:val>
                                        </p:tav>
                                      </p:tavLst>
                                    </p:anim>
                                    <p:anim calcmode="lin" valueType="num">
                                      <p:cBhvr>
                                        <p:cTn id="9" dur="1000" fill="hold"/>
                                        <p:tgtEl>
                                          <p:spTgt spid="1177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6" name="Picture 4" descr="image047">
            <a:extLst>
              <a:ext uri="{FF2B5EF4-FFF2-40B4-BE49-F238E27FC236}">
                <a16:creationId xmlns:a16="http://schemas.microsoft.com/office/drawing/2014/main" id="{883D641B-D351-4C43-8557-4FE7F1AA6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476250"/>
            <a:ext cx="7705725" cy="5081588"/>
          </a:xfrm>
          <a:prstGeom prst="rect">
            <a:avLst/>
          </a:prstGeom>
          <a:noFill/>
          <a:extLst>
            <a:ext uri="{909E8E84-426E-40DD-AFC4-6F175D3DCCD1}">
              <a14:hiddenFill xmlns:a14="http://schemas.microsoft.com/office/drawing/2010/main">
                <a:solidFill>
                  <a:srgbClr val="FFFFFF"/>
                </a:solidFill>
              </a14:hiddenFill>
            </a:ext>
          </a:extLst>
        </p:spPr>
      </p:pic>
      <p:sp>
        <p:nvSpPr>
          <p:cNvPr id="120837" name="AutoShape 5">
            <a:hlinkClick r:id="rId3" action="ppaction://hlinksldjump" highlightClick="1"/>
            <a:extLst>
              <a:ext uri="{FF2B5EF4-FFF2-40B4-BE49-F238E27FC236}">
                <a16:creationId xmlns:a16="http://schemas.microsoft.com/office/drawing/2014/main" id="{A9CA57BC-7E81-40D5-A86C-FFA415C1A7A4}"/>
              </a:ext>
            </a:extLst>
          </p:cNvPr>
          <p:cNvSpPr>
            <a:spLocks noChangeArrowheads="1"/>
          </p:cNvSpPr>
          <p:nvPr/>
        </p:nvSpPr>
        <p:spPr bwMode="auto">
          <a:xfrm>
            <a:off x="8027988" y="6021388"/>
            <a:ext cx="719137" cy="476250"/>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5" presetClass="entr" presetSubtype="0" fill="hold" nodeType="withEffect">
                                  <p:stCondLst>
                                    <p:cond delay="0"/>
                                  </p:stCondLst>
                                  <p:childTnLst>
                                    <p:set>
                                      <p:cBhvr>
                                        <p:cTn id="6" dur="1" fill="hold">
                                          <p:stCondLst>
                                            <p:cond delay="0"/>
                                          </p:stCondLst>
                                        </p:cTn>
                                        <p:tgtEl>
                                          <p:spTgt spid="120836"/>
                                        </p:tgtEl>
                                        <p:attrNameLst>
                                          <p:attrName>style.visibility</p:attrName>
                                        </p:attrNameLst>
                                      </p:cBhvr>
                                      <p:to>
                                        <p:strVal val="visible"/>
                                      </p:to>
                                    </p:set>
                                    <p:anim calcmode="lin" valueType="num">
                                      <p:cBhvr>
                                        <p:cTn id="7" dur="500" decel="50000" fill="hold">
                                          <p:stCondLst>
                                            <p:cond delay="0"/>
                                          </p:stCondLst>
                                        </p:cTn>
                                        <p:tgtEl>
                                          <p:spTgt spid="120836"/>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20836"/>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20836"/>
                                        </p:tgtEl>
                                        <p:attrNameLst>
                                          <p:attrName>ppt_w</p:attrName>
                                        </p:attrNameLst>
                                      </p:cBhvr>
                                      <p:tavLst>
                                        <p:tav tm="0">
                                          <p:val>
                                            <p:strVal val="#ppt_w*.05"/>
                                          </p:val>
                                        </p:tav>
                                        <p:tav tm="100000">
                                          <p:val>
                                            <p:strVal val="#ppt_w"/>
                                          </p:val>
                                        </p:tav>
                                      </p:tavLst>
                                    </p:anim>
                                    <p:anim calcmode="lin" valueType="num">
                                      <p:cBhvr>
                                        <p:cTn id="10" dur="1000" fill="hold"/>
                                        <p:tgtEl>
                                          <p:spTgt spid="120836"/>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20836"/>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20836"/>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20836"/>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20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Text Box 4">
            <a:extLst>
              <a:ext uri="{FF2B5EF4-FFF2-40B4-BE49-F238E27FC236}">
                <a16:creationId xmlns:a16="http://schemas.microsoft.com/office/drawing/2014/main" id="{C4C89901-137E-4C97-9CCF-1A31739350DD}"/>
              </a:ext>
            </a:extLst>
          </p:cNvPr>
          <p:cNvSpPr txBox="1">
            <a:spLocks noChangeArrowheads="1"/>
          </p:cNvSpPr>
          <p:nvPr/>
        </p:nvSpPr>
        <p:spPr bwMode="auto">
          <a:xfrm>
            <a:off x="5435600" y="4581525"/>
            <a:ext cx="28813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ea typeface="隶书" panose="02010509060101010101" pitchFamily="49" charset="-122"/>
              </a:rPr>
              <a:t>第五章结束</a:t>
            </a:r>
          </a:p>
        </p:txBody>
      </p:sp>
      <p:sp>
        <p:nvSpPr>
          <p:cNvPr id="88069" name="WordArt 5">
            <a:extLst>
              <a:ext uri="{FF2B5EF4-FFF2-40B4-BE49-F238E27FC236}">
                <a16:creationId xmlns:a16="http://schemas.microsoft.com/office/drawing/2014/main" id="{F944E1BA-5285-42BB-8AF9-3745290BDC1F}"/>
              </a:ext>
            </a:extLst>
          </p:cNvPr>
          <p:cNvSpPr>
            <a:spLocks noChangeArrowheads="1" noChangeShapeType="1" noTextEdit="1"/>
          </p:cNvSpPr>
          <p:nvPr/>
        </p:nvSpPr>
        <p:spPr bwMode="auto">
          <a:xfrm>
            <a:off x="2124075" y="2276475"/>
            <a:ext cx="4465638" cy="2370138"/>
          </a:xfrm>
          <a:prstGeom prst="rect">
            <a:avLst/>
          </a:prstGeom>
          <a:extLst>
            <a:ext uri="{AF507438-7753-43E0-B8FC-AC1667EBCBE1}">
              <a14:hiddenEffects xmlns:a14="http://schemas.microsoft.com/office/drawing/2010/main">
                <a:effectLst/>
              </a14:hiddenEffects>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contourClr>
                <a:srgbClr val="FFE701"/>
              </a:contourClr>
            </a:sp3d>
          </a:bodyPr>
          <a:lstStyle/>
          <a:p>
            <a:pPr algn="ctr"/>
            <a:r>
              <a:rPr lang="zh-CN" altLang="en-US" sz="3600" kern="10">
                <a:ln w="9525">
                  <a:round/>
                  <a:headEnd/>
                  <a:tailEnd/>
                </a:ln>
                <a:gradFill rotWithShape="0">
                  <a:gsLst>
                    <a:gs pos="0">
                      <a:srgbClr val="FFE701"/>
                    </a:gs>
                    <a:gs pos="100000">
                      <a:srgbClr val="FE3E02"/>
                    </a:gs>
                  </a:gsLst>
                  <a:lin ang="5400000" scaled="1"/>
                </a:gradFill>
                <a:latin typeface="宋体" panose="02010600030101010101" pitchFamily="2" charset="-122"/>
              </a:rPr>
              <a:t>谢谢听讲</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a:extLst>
              <a:ext uri="{FF2B5EF4-FFF2-40B4-BE49-F238E27FC236}">
                <a16:creationId xmlns:a16="http://schemas.microsoft.com/office/drawing/2014/main" id="{E0AD50ED-5A9B-4A9D-965E-D7F9DC4E84B1}"/>
              </a:ext>
            </a:extLst>
          </p:cNvPr>
          <p:cNvSpPr txBox="1">
            <a:spLocks noChangeArrowheads="1"/>
          </p:cNvSpPr>
          <p:nvPr/>
        </p:nvSpPr>
        <p:spPr bwMode="auto">
          <a:xfrm>
            <a:off x="1187450" y="1484313"/>
            <a:ext cx="6999288"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t>一、折射望远镜 </a:t>
            </a:r>
          </a:p>
          <a:p>
            <a:r>
              <a:rPr lang="zh-CN" altLang="en-US" sz="2000" b="1"/>
              <a:t>（一）主要类型</a:t>
            </a:r>
          </a:p>
          <a:p>
            <a:r>
              <a:rPr lang="en-US" altLang="zh-CN" sz="2000" b="1"/>
              <a:t>1</a:t>
            </a:r>
            <a:r>
              <a:rPr lang="en-US" altLang="zh-CN" sz="2000" b="1">
                <a:hlinkClick r:id="rId2" action="ppaction://hlinksldjump"/>
              </a:rPr>
              <a:t>.</a:t>
            </a:r>
            <a:r>
              <a:rPr lang="zh-CN" altLang="en-US" sz="2000" b="1">
                <a:latin typeface="宋体" panose="02010600030101010101" pitchFamily="2" charset="-122"/>
                <a:hlinkClick r:id="rId3" action="ppaction://hlinksldjump"/>
              </a:rPr>
              <a:t>伽利略望远镜</a:t>
            </a:r>
            <a:r>
              <a:rPr lang="zh-CN" altLang="en-US" sz="2000" b="1">
                <a:latin typeface="宋体" panose="02010600030101010101" pitchFamily="2" charset="-122"/>
                <a:hlinkClick r:id="rId2" action="ppaction://hlinksldjump"/>
              </a:rPr>
              <a:t>        </a:t>
            </a:r>
            <a:endParaRPr lang="zh-CN" altLang="en-US" sz="2000" b="1">
              <a:latin typeface="宋体" panose="02010600030101010101" pitchFamily="2" charset="-122"/>
            </a:endParaRPr>
          </a:p>
          <a:p>
            <a:r>
              <a:rPr lang="en-US" altLang="zh-CN" sz="2000" b="1">
                <a:latin typeface="宋体" panose="02010600030101010101" pitchFamily="2" charset="-122"/>
              </a:rPr>
              <a:t>2.</a:t>
            </a:r>
            <a:r>
              <a:rPr lang="zh-CN" altLang="en-US" sz="2000" b="1">
                <a:latin typeface="宋体" panose="02010600030101010101" pitchFamily="2" charset="-122"/>
                <a:hlinkClick r:id="rId4" action="ppaction://hlinksldjump"/>
              </a:rPr>
              <a:t>开普勒望远镜</a:t>
            </a:r>
            <a:r>
              <a:rPr lang="zh-CN" altLang="en-US" sz="2000" b="1">
                <a:hlinkClick r:id="rId4" action="ppaction://hlinksldjump"/>
              </a:rPr>
              <a:t> </a:t>
            </a:r>
            <a:endParaRPr lang="zh-CN" altLang="en-US" sz="2000" b="1"/>
          </a:p>
          <a:p>
            <a:r>
              <a:rPr lang="zh-CN" altLang="en-US" sz="2000" b="1"/>
              <a:t>（二）</a:t>
            </a:r>
            <a:r>
              <a:rPr lang="zh-CN" altLang="en-US" sz="2000" b="1">
                <a:hlinkClick r:id="rId5" action="ppaction://hlinkpres?slideindex=14&amp;slidetitle=幻灯片 14"/>
              </a:rPr>
              <a:t>其它</a:t>
            </a:r>
            <a:endParaRPr lang="zh-CN" altLang="en-US" sz="2000" b="1"/>
          </a:p>
          <a:p>
            <a:r>
              <a:rPr lang="zh-CN" altLang="en-US" sz="2000" b="1"/>
              <a:t>二、反射望远镜  </a:t>
            </a:r>
          </a:p>
          <a:p>
            <a:r>
              <a:rPr lang="zh-CN" altLang="en-US" sz="2000" b="1"/>
              <a:t>（一）主要类型</a:t>
            </a:r>
          </a:p>
          <a:p>
            <a:r>
              <a:rPr lang="en-US" altLang="zh-CN" sz="2000" b="1">
                <a:latin typeface="宋体" panose="02010600030101010101" pitchFamily="2" charset="-122"/>
              </a:rPr>
              <a:t>1.</a:t>
            </a:r>
            <a:r>
              <a:rPr lang="zh-CN" altLang="en-US" sz="2000" b="1">
                <a:latin typeface="宋体" panose="02010600030101010101" pitchFamily="2" charset="-122"/>
                <a:hlinkClick r:id="rId6" action="ppaction://hlinksldjump"/>
              </a:rPr>
              <a:t>牛顿式</a:t>
            </a:r>
            <a:r>
              <a:rPr lang="zh-CN" altLang="en-US" sz="2000" b="1">
                <a:latin typeface="宋体" panose="02010600030101010101" pitchFamily="2" charset="-122"/>
              </a:rPr>
              <a:t>    </a:t>
            </a:r>
          </a:p>
          <a:p>
            <a:r>
              <a:rPr lang="en-US" altLang="zh-CN" sz="2000" b="1">
                <a:latin typeface="宋体" panose="02010600030101010101" pitchFamily="2" charset="-122"/>
              </a:rPr>
              <a:t>2.</a:t>
            </a:r>
            <a:r>
              <a:rPr lang="zh-CN" altLang="en-US" sz="2000" b="1">
                <a:latin typeface="宋体" panose="02010600030101010101" pitchFamily="2" charset="-122"/>
                <a:hlinkClick r:id="rId7" action="ppaction://hlinksldjump"/>
              </a:rPr>
              <a:t>卡塞格林式</a:t>
            </a:r>
            <a:endParaRPr lang="zh-CN" altLang="en-US" sz="2000" b="1">
              <a:latin typeface="宋体" panose="02010600030101010101" pitchFamily="2" charset="-122"/>
            </a:endParaRPr>
          </a:p>
          <a:p>
            <a:r>
              <a:rPr lang="zh-CN" altLang="en-US" sz="2000" b="1">
                <a:latin typeface="宋体" panose="02010600030101010101" pitchFamily="2" charset="-122"/>
              </a:rPr>
              <a:t>（二）</a:t>
            </a:r>
            <a:r>
              <a:rPr lang="zh-CN" altLang="en-US" sz="2000" b="1">
                <a:latin typeface="宋体" panose="02010600030101010101" pitchFamily="2" charset="-122"/>
                <a:hlinkClick r:id="rId8" action="ppaction://hlinksldjump"/>
              </a:rPr>
              <a:t>其它</a:t>
            </a:r>
            <a:endParaRPr lang="zh-CN" altLang="en-US" sz="2000" b="1">
              <a:latin typeface="宋体" panose="02010600030101010101" pitchFamily="2" charset="-122"/>
            </a:endParaRPr>
          </a:p>
          <a:p>
            <a:r>
              <a:rPr lang="zh-CN" altLang="en-US" sz="2000" b="1"/>
              <a:t>三、折反射望远镜  </a:t>
            </a:r>
          </a:p>
          <a:p>
            <a:r>
              <a:rPr lang="zh-CN" altLang="en-US" sz="2000" b="1"/>
              <a:t>（一）主要类型</a:t>
            </a:r>
          </a:p>
          <a:p>
            <a:r>
              <a:rPr lang="en-US" altLang="zh-CN" sz="2000" b="1">
                <a:latin typeface="宋体" panose="02010600030101010101" pitchFamily="2" charset="-122"/>
              </a:rPr>
              <a:t>1.</a:t>
            </a:r>
            <a:r>
              <a:rPr lang="zh-CN" altLang="en-US" sz="2000" b="1">
                <a:latin typeface="宋体" panose="02010600030101010101" pitchFamily="2" charset="-122"/>
                <a:hlinkClick r:id="rId9" action="ppaction://hlinksldjump"/>
              </a:rPr>
              <a:t>施密特望远镜</a:t>
            </a:r>
            <a:r>
              <a:rPr lang="zh-CN" altLang="en-US" sz="2000" b="1">
                <a:latin typeface="宋体" panose="02010600030101010101" pitchFamily="2" charset="-122"/>
              </a:rPr>
              <a:t>   </a:t>
            </a:r>
          </a:p>
          <a:p>
            <a:r>
              <a:rPr lang="en-US" altLang="zh-CN" sz="2000" b="1">
                <a:latin typeface="宋体" panose="02010600030101010101" pitchFamily="2" charset="-122"/>
              </a:rPr>
              <a:t>2.</a:t>
            </a:r>
            <a:r>
              <a:rPr lang="zh-CN" altLang="en-US" sz="2000" b="1">
                <a:latin typeface="宋体" panose="02010600030101010101" pitchFamily="2" charset="-122"/>
                <a:hlinkClick r:id="rId10" action="ppaction://hlinksldjump"/>
              </a:rPr>
              <a:t>马克苏托夫望远镜</a:t>
            </a:r>
            <a:endParaRPr lang="zh-CN" altLang="en-US" sz="2000" b="1">
              <a:latin typeface="宋体" panose="02010600030101010101" pitchFamily="2" charset="-122"/>
            </a:endParaRPr>
          </a:p>
          <a:p>
            <a:r>
              <a:rPr lang="zh-CN" altLang="en-US" sz="2000" b="1">
                <a:latin typeface="宋体" panose="02010600030101010101" pitchFamily="2" charset="-122"/>
              </a:rPr>
              <a:t>（二）</a:t>
            </a:r>
            <a:r>
              <a:rPr lang="zh-CN" altLang="en-US" sz="2000" b="1">
                <a:latin typeface="宋体" panose="02010600030101010101" pitchFamily="2" charset="-122"/>
                <a:hlinkClick r:id="rId11" action="ppaction://hlinksldjump"/>
              </a:rPr>
              <a:t>其它</a:t>
            </a:r>
            <a:endParaRPr lang="zh-CN" altLang="en-US" sz="2000" b="1">
              <a:latin typeface="宋体" panose="02010600030101010101" pitchFamily="2" charset="-122"/>
            </a:endParaRPr>
          </a:p>
        </p:txBody>
      </p:sp>
      <p:sp>
        <p:nvSpPr>
          <p:cNvPr id="7172" name="Rectangle 4">
            <a:extLst>
              <a:ext uri="{FF2B5EF4-FFF2-40B4-BE49-F238E27FC236}">
                <a16:creationId xmlns:a16="http://schemas.microsoft.com/office/drawing/2014/main" id="{518FC8AC-E8BA-4924-BA81-184C1AEF40D1}"/>
              </a:ext>
            </a:extLst>
          </p:cNvPr>
          <p:cNvSpPr>
            <a:spLocks noChangeArrowheads="1"/>
          </p:cNvSpPr>
          <p:nvPr/>
        </p:nvSpPr>
        <p:spPr bwMode="auto">
          <a:xfrm>
            <a:off x="1547813" y="542925"/>
            <a:ext cx="3838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a:t>§5.2  </a:t>
            </a:r>
            <a:r>
              <a:rPr lang="zh-CN" altLang="en-US" sz="2800" b="1"/>
              <a:t>天文光学望远镜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170">
                                            <p:txEl>
                                              <p:pRg st="0" end="0"/>
                                            </p:txEl>
                                          </p:spTgt>
                                        </p:tgtEl>
                                        <p:attrNameLst>
                                          <p:attrName>style.visibility</p:attrName>
                                        </p:attrNameLst>
                                      </p:cBhvr>
                                      <p:to>
                                        <p:strVal val="visible"/>
                                      </p:to>
                                    </p:set>
                                    <p:animEffect transition="in" filter="blinds(horizontal)">
                                      <p:cBhvr>
                                        <p:cTn id="7" dur="500"/>
                                        <p:tgtEl>
                                          <p:spTgt spid="717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170">
                                            <p:txEl>
                                              <p:pRg st="1" end="1"/>
                                            </p:txEl>
                                          </p:spTgt>
                                        </p:tgtEl>
                                        <p:attrNameLst>
                                          <p:attrName>style.visibility</p:attrName>
                                        </p:attrNameLst>
                                      </p:cBhvr>
                                      <p:to>
                                        <p:strVal val="visible"/>
                                      </p:to>
                                    </p:set>
                                    <p:animEffect transition="in" filter="blinds(horizontal)">
                                      <p:cBhvr>
                                        <p:cTn id="12" dur="500"/>
                                        <p:tgtEl>
                                          <p:spTgt spid="717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170">
                                            <p:txEl>
                                              <p:pRg st="2" end="2"/>
                                            </p:txEl>
                                          </p:spTgt>
                                        </p:tgtEl>
                                        <p:attrNameLst>
                                          <p:attrName>style.visibility</p:attrName>
                                        </p:attrNameLst>
                                      </p:cBhvr>
                                      <p:to>
                                        <p:strVal val="visible"/>
                                      </p:to>
                                    </p:set>
                                    <p:animEffect transition="in" filter="blinds(horizontal)">
                                      <p:cBhvr>
                                        <p:cTn id="17" dur="500"/>
                                        <p:tgtEl>
                                          <p:spTgt spid="7170">
                                            <p:txEl>
                                              <p:pRg st="2" end="2"/>
                                            </p:txEl>
                                          </p:spTgt>
                                        </p:tgtEl>
                                      </p:cBhvr>
                                    </p:animEffect>
                                  </p:childTnLst>
                                </p:cTn>
                              </p:par>
                            </p:childTnLst>
                          </p:cTn>
                        </p:par>
                        <p:par>
                          <p:cTn id="18" fill="hold" nodeType="afterGroup">
                            <p:stCondLst>
                              <p:cond delay="500"/>
                            </p:stCondLst>
                            <p:childTnLst>
                              <p:par>
                                <p:cTn id="19" presetID="3" presetClass="entr" presetSubtype="10" fill="hold" nodeType="afterEffect">
                                  <p:stCondLst>
                                    <p:cond delay="0"/>
                                  </p:stCondLst>
                                  <p:childTnLst>
                                    <p:set>
                                      <p:cBhvr>
                                        <p:cTn id="20" dur="1" fill="hold">
                                          <p:stCondLst>
                                            <p:cond delay="0"/>
                                          </p:stCondLst>
                                        </p:cTn>
                                        <p:tgtEl>
                                          <p:spTgt spid="7170">
                                            <p:txEl>
                                              <p:pRg st="3" end="3"/>
                                            </p:txEl>
                                          </p:spTgt>
                                        </p:tgtEl>
                                        <p:attrNameLst>
                                          <p:attrName>style.visibility</p:attrName>
                                        </p:attrNameLst>
                                      </p:cBhvr>
                                      <p:to>
                                        <p:strVal val="visible"/>
                                      </p:to>
                                    </p:set>
                                    <p:animEffect transition="in" filter="blinds(horizontal)">
                                      <p:cBhvr>
                                        <p:cTn id="21" dur="500"/>
                                        <p:tgtEl>
                                          <p:spTgt spid="7170">
                                            <p:txEl>
                                              <p:pRg st="3" end="3"/>
                                            </p:txEl>
                                          </p:spTgt>
                                        </p:tgtEl>
                                      </p:cBhvr>
                                    </p:animEffect>
                                  </p:childTnLst>
                                </p:cTn>
                              </p:par>
                            </p:childTnLst>
                          </p:cTn>
                        </p:par>
                        <p:par>
                          <p:cTn id="22" fill="hold" nodeType="afterGroup">
                            <p:stCondLst>
                              <p:cond delay="1000"/>
                            </p:stCondLst>
                            <p:childTnLst>
                              <p:par>
                                <p:cTn id="23" presetID="3" presetClass="entr" presetSubtype="10" fill="hold" nodeType="afterEffect">
                                  <p:stCondLst>
                                    <p:cond delay="0"/>
                                  </p:stCondLst>
                                  <p:childTnLst>
                                    <p:set>
                                      <p:cBhvr>
                                        <p:cTn id="24" dur="1" fill="hold">
                                          <p:stCondLst>
                                            <p:cond delay="0"/>
                                          </p:stCondLst>
                                        </p:cTn>
                                        <p:tgtEl>
                                          <p:spTgt spid="7170">
                                            <p:txEl>
                                              <p:pRg st="4" end="4"/>
                                            </p:txEl>
                                          </p:spTgt>
                                        </p:tgtEl>
                                        <p:attrNameLst>
                                          <p:attrName>style.visibility</p:attrName>
                                        </p:attrNameLst>
                                      </p:cBhvr>
                                      <p:to>
                                        <p:strVal val="visible"/>
                                      </p:to>
                                    </p:set>
                                    <p:animEffect transition="in" filter="blinds(horizontal)">
                                      <p:cBhvr>
                                        <p:cTn id="25" dur="500"/>
                                        <p:tgtEl>
                                          <p:spTgt spid="7170">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7170">
                                            <p:txEl>
                                              <p:pRg st="5" end="5"/>
                                            </p:txEl>
                                          </p:spTgt>
                                        </p:tgtEl>
                                        <p:attrNameLst>
                                          <p:attrName>style.visibility</p:attrName>
                                        </p:attrNameLst>
                                      </p:cBhvr>
                                      <p:to>
                                        <p:strVal val="visible"/>
                                      </p:to>
                                    </p:set>
                                    <p:animEffect transition="in" filter="blinds(horizontal)">
                                      <p:cBhvr>
                                        <p:cTn id="30" dur="500"/>
                                        <p:tgtEl>
                                          <p:spTgt spid="7170">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7170">
                                            <p:txEl>
                                              <p:pRg st="6" end="6"/>
                                            </p:txEl>
                                          </p:spTgt>
                                        </p:tgtEl>
                                        <p:attrNameLst>
                                          <p:attrName>style.visibility</p:attrName>
                                        </p:attrNameLst>
                                      </p:cBhvr>
                                      <p:to>
                                        <p:strVal val="visible"/>
                                      </p:to>
                                    </p:set>
                                    <p:animEffect transition="in" filter="blinds(horizontal)">
                                      <p:cBhvr>
                                        <p:cTn id="35" dur="500"/>
                                        <p:tgtEl>
                                          <p:spTgt spid="7170">
                                            <p:txEl>
                                              <p:pRg st="6" end="6"/>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7170">
                                            <p:txEl>
                                              <p:pRg st="7" end="7"/>
                                            </p:txEl>
                                          </p:spTgt>
                                        </p:tgtEl>
                                        <p:attrNameLst>
                                          <p:attrName>style.visibility</p:attrName>
                                        </p:attrNameLst>
                                      </p:cBhvr>
                                      <p:to>
                                        <p:strVal val="visible"/>
                                      </p:to>
                                    </p:set>
                                    <p:animEffect transition="in" filter="blinds(horizontal)">
                                      <p:cBhvr>
                                        <p:cTn id="40" dur="500"/>
                                        <p:tgtEl>
                                          <p:spTgt spid="7170">
                                            <p:txEl>
                                              <p:pRg st="7" end="7"/>
                                            </p:txEl>
                                          </p:spTgt>
                                        </p:tgtEl>
                                      </p:cBhvr>
                                    </p:animEffect>
                                  </p:childTnLst>
                                </p:cTn>
                              </p:par>
                            </p:childTnLst>
                          </p:cTn>
                        </p:par>
                        <p:par>
                          <p:cTn id="41" fill="hold" nodeType="afterGroup">
                            <p:stCondLst>
                              <p:cond delay="500"/>
                            </p:stCondLst>
                            <p:childTnLst>
                              <p:par>
                                <p:cTn id="42" presetID="3" presetClass="entr" presetSubtype="10" fill="hold" nodeType="afterEffect">
                                  <p:stCondLst>
                                    <p:cond delay="0"/>
                                  </p:stCondLst>
                                  <p:childTnLst>
                                    <p:set>
                                      <p:cBhvr>
                                        <p:cTn id="43" dur="1" fill="hold">
                                          <p:stCondLst>
                                            <p:cond delay="0"/>
                                          </p:stCondLst>
                                        </p:cTn>
                                        <p:tgtEl>
                                          <p:spTgt spid="7170">
                                            <p:txEl>
                                              <p:pRg st="8" end="8"/>
                                            </p:txEl>
                                          </p:spTgt>
                                        </p:tgtEl>
                                        <p:attrNameLst>
                                          <p:attrName>style.visibility</p:attrName>
                                        </p:attrNameLst>
                                      </p:cBhvr>
                                      <p:to>
                                        <p:strVal val="visible"/>
                                      </p:to>
                                    </p:set>
                                    <p:animEffect transition="in" filter="blinds(horizontal)">
                                      <p:cBhvr>
                                        <p:cTn id="44" dur="500"/>
                                        <p:tgtEl>
                                          <p:spTgt spid="7170">
                                            <p:txEl>
                                              <p:pRg st="8" end="8"/>
                                            </p:txEl>
                                          </p:spTgt>
                                        </p:tgtEl>
                                      </p:cBhvr>
                                    </p:animEffect>
                                  </p:childTnLst>
                                </p:cTn>
                              </p:par>
                            </p:childTnLst>
                          </p:cTn>
                        </p:par>
                        <p:par>
                          <p:cTn id="45" fill="hold" nodeType="afterGroup">
                            <p:stCondLst>
                              <p:cond delay="1000"/>
                            </p:stCondLst>
                            <p:childTnLst>
                              <p:par>
                                <p:cTn id="46" presetID="3" presetClass="entr" presetSubtype="10" fill="hold" nodeType="afterEffect">
                                  <p:stCondLst>
                                    <p:cond delay="0"/>
                                  </p:stCondLst>
                                  <p:childTnLst>
                                    <p:set>
                                      <p:cBhvr>
                                        <p:cTn id="47" dur="1" fill="hold">
                                          <p:stCondLst>
                                            <p:cond delay="0"/>
                                          </p:stCondLst>
                                        </p:cTn>
                                        <p:tgtEl>
                                          <p:spTgt spid="7170">
                                            <p:txEl>
                                              <p:pRg st="9" end="9"/>
                                            </p:txEl>
                                          </p:spTgt>
                                        </p:tgtEl>
                                        <p:attrNameLst>
                                          <p:attrName>style.visibility</p:attrName>
                                        </p:attrNameLst>
                                      </p:cBhvr>
                                      <p:to>
                                        <p:strVal val="visible"/>
                                      </p:to>
                                    </p:set>
                                    <p:animEffect transition="in" filter="blinds(horizontal)">
                                      <p:cBhvr>
                                        <p:cTn id="48" dur="500"/>
                                        <p:tgtEl>
                                          <p:spTgt spid="7170">
                                            <p:txEl>
                                              <p:pRg st="9" end="9"/>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nodeType="clickEffect">
                                  <p:stCondLst>
                                    <p:cond delay="0"/>
                                  </p:stCondLst>
                                  <p:childTnLst>
                                    <p:set>
                                      <p:cBhvr>
                                        <p:cTn id="52" dur="1" fill="hold">
                                          <p:stCondLst>
                                            <p:cond delay="0"/>
                                          </p:stCondLst>
                                        </p:cTn>
                                        <p:tgtEl>
                                          <p:spTgt spid="7170">
                                            <p:txEl>
                                              <p:pRg st="10" end="10"/>
                                            </p:txEl>
                                          </p:spTgt>
                                        </p:tgtEl>
                                        <p:attrNameLst>
                                          <p:attrName>style.visibility</p:attrName>
                                        </p:attrNameLst>
                                      </p:cBhvr>
                                      <p:to>
                                        <p:strVal val="visible"/>
                                      </p:to>
                                    </p:set>
                                    <p:animEffect transition="in" filter="blinds(horizontal)">
                                      <p:cBhvr>
                                        <p:cTn id="53" dur="500"/>
                                        <p:tgtEl>
                                          <p:spTgt spid="7170">
                                            <p:txEl>
                                              <p:pRg st="10" end="10"/>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nodeType="clickEffect">
                                  <p:stCondLst>
                                    <p:cond delay="0"/>
                                  </p:stCondLst>
                                  <p:childTnLst>
                                    <p:set>
                                      <p:cBhvr>
                                        <p:cTn id="57" dur="1" fill="hold">
                                          <p:stCondLst>
                                            <p:cond delay="0"/>
                                          </p:stCondLst>
                                        </p:cTn>
                                        <p:tgtEl>
                                          <p:spTgt spid="7170">
                                            <p:txEl>
                                              <p:pRg st="11" end="11"/>
                                            </p:txEl>
                                          </p:spTgt>
                                        </p:tgtEl>
                                        <p:attrNameLst>
                                          <p:attrName>style.visibility</p:attrName>
                                        </p:attrNameLst>
                                      </p:cBhvr>
                                      <p:to>
                                        <p:strVal val="visible"/>
                                      </p:to>
                                    </p:set>
                                    <p:animEffect transition="in" filter="blinds(horizontal)">
                                      <p:cBhvr>
                                        <p:cTn id="58" dur="500"/>
                                        <p:tgtEl>
                                          <p:spTgt spid="7170">
                                            <p:txEl>
                                              <p:pRg st="11" end="11"/>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nodeType="clickEffect">
                                  <p:stCondLst>
                                    <p:cond delay="0"/>
                                  </p:stCondLst>
                                  <p:childTnLst>
                                    <p:set>
                                      <p:cBhvr>
                                        <p:cTn id="62" dur="1" fill="hold">
                                          <p:stCondLst>
                                            <p:cond delay="0"/>
                                          </p:stCondLst>
                                        </p:cTn>
                                        <p:tgtEl>
                                          <p:spTgt spid="7170">
                                            <p:txEl>
                                              <p:pRg st="12" end="12"/>
                                            </p:txEl>
                                          </p:spTgt>
                                        </p:tgtEl>
                                        <p:attrNameLst>
                                          <p:attrName>style.visibility</p:attrName>
                                        </p:attrNameLst>
                                      </p:cBhvr>
                                      <p:to>
                                        <p:strVal val="visible"/>
                                      </p:to>
                                    </p:set>
                                    <p:animEffect transition="in" filter="blinds(horizontal)">
                                      <p:cBhvr>
                                        <p:cTn id="63" dur="500"/>
                                        <p:tgtEl>
                                          <p:spTgt spid="7170">
                                            <p:txEl>
                                              <p:pRg st="12" end="12"/>
                                            </p:txEl>
                                          </p:spTgt>
                                        </p:tgtEl>
                                      </p:cBhvr>
                                    </p:animEffect>
                                  </p:childTnLst>
                                </p:cTn>
                              </p:par>
                            </p:childTnLst>
                          </p:cTn>
                        </p:par>
                        <p:par>
                          <p:cTn id="64" fill="hold" nodeType="afterGroup">
                            <p:stCondLst>
                              <p:cond delay="500"/>
                            </p:stCondLst>
                            <p:childTnLst>
                              <p:par>
                                <p:cTn id="65" presetID="3" presetClass="entr" presetSubtype="10" fill="hold" nodeType="afterEffect">
                                  <p:stCondLst>
                                    <p:cond delay="0"/>
                                  </p:stCondLst>
                                  <p:childTnLst>
                                    <p:set>
                                      <p:cBhvr>
                                        <p:cTn id="66" dur="1" fill="hold">
                                          <p:stCondLst>
                                            <p:cond delay="0"/>
                                          </p:stCondLst>
                                        </p:cTn>
                                        <p:tgtEl>
                                          <p:spTgt spid="7170">
                                            <p:txEl>
                                              <p:pRg st="13" end="13"/>
                                            </p:txEl>
                                          </p:spTgt>
                                        </p:tgtEl>
                                        <p:attrNameLst>
                                          <p:attrName>style.visibility</p:attrName>
                                        </p:attrNameLst>
                                      </p:cBhvr>
                                      <p:to>
                                        <p:strVal val="visible"/>
                                      </p:to>
                                    </p:set>
                                    <p:animEffect transition="in" filter="blinds(horizontal)">
                                      <p:cBhvr>
                                        <p:cTn id="67" dur="500"/>
                                        <p:tgtEl>
                                          <p:spTgt spid="7170">
                                            <p:txEl>
                                              <p:pRg st="13" end="13"/>
                                            </p:txEl>
                                          </p:spTgt>
                                        </p:tgtEl>
                                      </p:cBhvr>
                                    </p:animEffect>
                                  </p:childTnLst>
                                </p:cTn>
                              </p:par>
                            </p:childTnLst>
                          </p:cTn>
                        </p:par>
                        <p:par>
                          <p:cTn id="68" fill="hold" nodeType="afterGroup">
                            <p:stCondLst>
                              <p:cond delay="1000"/>
                            </p:stCondLst>
                            <p:childTnLst>
                              <p:par>
                                <p:cTn id="69" presetID="3" presetClass="entr" presetSubtype="10" fill="hold" nodeType="afterEffect">
                                  <p:stCondLst>
                                    <p:cond delay="0"/>
                                  </p:stCondLst>
                                  <p:childTnLst>
                                    <p:set>
                                      <p:cBhvr>
                                        <p:cTn id="70" dur="1" fill="hold">
                                          <p:stCondLst>
                                            <p:cond delay="0"/>
                                          </p:stCondLst>
                                        </p:cTn>
                                        <p:tgtEl>
                                          <p:spTgt spid="7170">
                                            <p:txEl>
                                              <p:pRg st="14" end="14"/>
                                            </p:txEl>
                                          </p:spTgt>
                                        </p:tgtEl>
                                        <p:attrNameLst>
                                          <p:attrName>style.visibility</p:attrName>
                                        </p:attrNameLst>
                                      </p:cBhvr>
                                      <p:to>
                                        <p:strVal val="visible"/>
                                      </p:to>
                                    </p:set>
                                    <p:animEffect transition="in" filter="blinds(horizontal)">
                                      <p:cBhvr>
                                        <p:cTn id="71" dur="500"/>
                                        <p:tgtEl>
                                          <p:spTgt spid="7170">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EC330335-4EDF-465B-957D-010FFC41AEFC}"/>
              </a:ext>
            </a:extLst>
          </p:cNvPr>
          <p:cNvSpPr>
            <a:spLocks noGrp="1" noChangeArrowheads="1"/>
          </p:cNvSpPr>
          <p:nvPr>
            <p:ph type="title"/>
          </p:nvPr>
        </p:nvSpPr>
        <p:spPr/>
        <p:txBody>
          <a:bodyPr/>
          <a:lstStyle/>
          <a:p>
            <a:r>
              <a:rPr lang="en-US" altLang="zh-CN" sz="2400" b="1">
                <a:solidFill>
                  <a:schemeClr val="tx1"/>
                </a:solidFill>
              </a:rPr>
              <a:t>     </a:t>
            </a:r>
            <a:r>
              <a:rPr lang="zh-CN" altLang="en-US" sz="2400" b="1">
                <a:solidFill>
                  <a:schemeClr val="tx1"/>
                </a:solidFill>
              </a:rPr>
              <a:t>四、光学天文望远镜的光学性能 （几个参数）</a:t>
            </a:r>
          </a:p>
        </p:txBody>
      </p:sp>
      <p:sp>
        <p:nvSpPr>
          <p:cNvPr id="112644" name="Text Box 4">
            <a:extLst>
              <a:ext uri="{FF2B5EF4-FFF2-40B4-BE49-F238E27FC236}">
                <a16:creationId xmlns:a16="http://schemas.microsoft.com/office/drawing/2014/main" id="{55626608-E3AC-4622-84EF-B924571311B9}"/>
              </a:ext>
            </a:extLst>
          </p:cNvPr>
          <p:cNvSpPr txBox="1">
            <a:spLocks noChangeArrowheads="1"/>
          </p:cNvSpPr>
          <p:nvPr/>
        </p:nvSpPr>
        <p:spPr bwMode="auto">
          <a:xfrm>
            <a:off x="900113" y="1484313"/>
            <a:ext cx="6769100" cy="481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t>1.</a:t>
            </a:r>
            <a:r>
              <a:rPr lang="zh-CN" altLang="en-US" sz="2000"/>
              <a:t>物镜的口径（</a:t>
            </a:r>
            <a:r>
              <a:rPr lang="en-US" altLang="zh-CN" sz="2000"/>
              <a:t>D</a:t>
            </a:r>
            <a:r>
              <a:rPr lang="zh-CN" altLang="en-US" sz="2000"/>
              <a:t>） ：指有效口径，即没有被镜框遮蔽的物镜部分的直径，用白塞尔表示。</a:t>
            </a:r>
          </a:p>
          <a:p>
            <a:r>
              <a:rPr lang="en-US" altLang="zh-CN" sz="2000"/>
              <a:t>2.</a:t>
            </a:r>
            <a:r>
              <a:rPr lang="zh-CN" altLang="en-US" sz="2000"/>
              <a:t>相对口径（</a:t>
            </a:r>
            <a:r>
              <a:rPr lang="en-US" altLang="zh-CN" sz="2000"/>
              <a:t>A</a:t>
            </a:r>
            <a:r>
              <a:rPr lang="zh-CN" altLang="en-US" sz="2000"/>
              <a:t>）： 指有效口径白塞尔与焦距</a:t>
            </a:r>
            <a:r>
              <a:rPr lang="en-US" altLang="zh-CN" sz="2000"/>
              <a:t>F</a:t>
            </a:r>
            <a:r>
              <a:rPr lang="zh-CN" altLang="en-US" sz="2000"/>
              <a:t>的比值。用</a:t>
            </a:r>
            <a:r>
              <a:rPr lang="en-US" altLang="zh-CN" sz="2000"/>
              <a:t>A</a:t>
            </a:r>
            <a:r>
              <a:rPr lang="zh-CN" altLang="en-US" sz="2000"/>
              <a:t>表示。</a:t>
            </a:r>
          </a:p>
          <a:p>
            <a:r>
              <a:rPr lang="en-US" altLang="zh-CN" sz="2000"/>
              <a:t>3.</a:t>
            </a:r>
            <a:r>
              <a:rPr lang="zh-CN" altLang="en-US" sz="2000"/>
              <a:t>焦距（</a:t>
            </a:r>
            <a:r>
              <a:rPr lang="en-US" altLang="zh-CN" sz="2000"/>
              <a:t>F</a:t>
            </a:r>
            <a:r>
              <a:rPr lang="zh-CN" altLang="en-US" sz="2000"/>
              <a:t>和</a:t>
            </a:r>
            <a:r>
              <a:rPr lang="en-US" altLang="zh-CN" sz="2000"/>
              <a:t>f</a:t>
            </a:r>
            <a:r>
              <a:rPr lang="zh-CN" altLang="en-US" sz="2000"/>
              <a:t>）  ：物镜焦距用</a:t>
            </a:r>
            <a:r>
              <a:rPr lang="en-US" altLang="zh-CN" sz="2000"/>
              <a:t>F</a:t>
            </a:r>
            <a:r>
              <a:rPr lang="zh-CN" altLang="en-US" sz="2000"/>
              <a:t>，目镜焦距用</a:t>
            </a:r>
            <a:r>
              <a:rPr lang="en-US" altLang="zh-CN" sz="2000"/>
              <a:t>f</a:t>
            </a:r>
            <a:r>
              <a:rPr lang="zh-CN" altLang="en-US" sz="2000"/>
              <a:t>。</a:t>
            </a:r>
          </a:p>
          <a:p>
            <a:r>
              <a:rPr lang="en-US" altLang="zh-CN" sz="2000"/>
              <a:t>4.</a:t>
            </a:r>
            <a:r>
              <a:rPr lang="zh-CN" altLang="en-US" sz="2000"/>
              <a:t>放大率（</a:t>
            </a:r>
            <a:r>
              <a:rPr lang="en-US" altLang="zh-CN" sz="2000"/>
              <a:t>G</a:t>
            </a:r>
            <a:r>
              <a:rPr lang="zh-CN" altLang="en-US" sz="2000"/>
              <a:t>）和底片比例尺 ：</a:t>
            </a:r>
            <a:r>
              <a:rPr lang="en-US" altLang="zh-CN" sz="2000"/>
              <a:t>G=F/f </a:t>
            </a:r>
            <a:r>
              <a:rPr lang="zh-CN" altLang="en-US" sz="2000"/>
              <a:t>底片比例尺与焦距</a:t>
            </a:r>
            <a:r>
              <a:rPr lang="en-US" altLang="zh-CN" sz="2000"/>
              <a:t>F</a:t>
            </a:r>
            <a:r>
              <a:rPr lang="zh-CN" altLang="en-US" sz="2000"/>
              <a:t>成正比</a:t>
            </a:r>
          </a:p>
          <a:p>
            <a:r>
              <a:rPr lang="en-US" altLang="zh-CN" sz="2000"/>
              <a:t>5.</a:t>
            </a:r>
            <a:r>
              <a:rPr lang="zh-CN" altLang="en-US" sz="2000"/>
              <a:t>分辨角（</a:t>
            </a:r>
            <a:r>
              <a:rPr lang="en-US" altLang="zh-CN" sz="2000"/>
              <a:t>δ</a:t>
            </a:r>
            <a:r>
              <a:rPr lang="zh-CN" altLang="en-US" sz="2000"/>
              <a:t>）： 指刚刚能被望远镜分开的天球上两点间的角距离。用</a:t>
            </a:r>
            <a:r>
              <a:rPr lang="en-US" altLang="zh-CN" sz="2000"/>
              <a:t>δ</a:t>
            </a:r>
            <a:r>
              <a:rPr lang="zh-CN" altLang="en-US" sz="2000"/>
              <a:t>表示。</a:t>
            </a:r>
          </a:p>
          <a:p>
            <a:r>
              <a:rPr lang="en-US" altLang="zh-CN" sz="2000"/>
              <a:t>6.</a:t>
            </a:r>
            <a:r>
              <a:rPr lang="zh-CN" altLang="en-US" sz="2000"/>
              <a:t>视场角（</a:t>
            </a:r>
            <a:r>
              <a:rPr lang="en-US" altLang="zh-CN" sz="2000"/>
              <a:t>ω</a:t>
            </a:r>
            <a:r>
              <a:rPr lang="zh-CN" altLang="en-US" sz="2000"/>
              <a:t>）：用望远镜所能观测到的天空区域的角直径，用</a:t>
            </a:r>
            <a:r>
              <a:rPr lang="en-US" altLang="zh-CN" sz="2000"/>
              <a:t>ω</a:t>
            </a:r>
            <a:r>
              <a:rPr lang="zh-CN" altLang="en-US" sz="2000"/>
              <a:t>表示。视场与放大率成反比。</a:t>
            </a:r>
          </a:p>
          <a:p>
            <a:r>
              <a:rPr lang="en-US" altLang="zh-CN" sz="2000"/>
              <a:t>7.</a:t>
            </a:r>
            <a:r>
              <a:rPr lang="zh-CN" altLang="en-US" sz="2000"/>
              <a:t>贯穿本领  ：晴朗的夜晚用望远镜观测天顶附近所能看到的早已暗弱恒星的星等，称为望远镜的贯穿本领或极限星等。它与望远镜的口径大小有关。 </a:t>
            </a:r>
          </a:p>
          <a:p>
            <a:pPr>
              <a:spcBef>
                <a:spcPct val="50000"/>
              </a:spcBef>
            </a:pPr>
            <a:endParaRPr lang="en-US" altLang="zh-CN"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Text Box 4">
            <a:extLst>
              <a:ext uri="{FF2B5EF4-FFF2-40B4-BE49-F238E27FC236}">
                <a16:creationId xmlns:a16="http://schemas.microsoft.com/office/drawing/2014/main" id="{D0A9E9B4-A998-41EE-95F2-45C6AF4AFFFB}"/>
              </a:ext>
            </a:extLst>
          </p:cNvPr>
          <p:cNvSpPr txBox="1">
            <a:spLocks noChangeArrowheads="1"/>
          </p:cNvSpPr>
          <p:nvPr/>
        </p:nvSpPr>
        <p:spPr bwMode="auto">
          <a:xfrm>
            <a:off x="323850" y="476250"/>
            <a:ext cx="8135938" cy="587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1"/>
              <a:t>§5.3  </a:t>
            </a:r>
            <a:r>
              <a:rPr lang="zh-CN" altLang="en-US" sz="3200" b="1"/>
              <a:t>射电望远镜</a:t>
            </a:r>
            <a:r>
              <a:rPr lang="zh-CN" altLang="en-US" b="1"/>
              <a:t>  </a:t>
            </a:r>
          </a:p>
          <a:p>
            <a:endParaRPr lang="zh-CN" altLang="en-US" b="1"/>
          </a:p>
          <a:p>
            <a:endParaRPr lang="zh-CN" altLang="en-US" b="1"/>
          </a:p>
          <a:p>
            <a:r>
              <a:rPr lang="zh-CN" altLang="en-US" b="1"/>
              <a:t>一、</a:t>
            </a:r>
            <a:r>
              <a:rPr lang="zh-CN" altLang="en-US" b="1">
                <a:hlinkClick r:id="rId2" action="ppaction://hlinksldjump"/>
              </a:rPr>
              <a:t>射电望远镜</a:t>
            </a:r>
            <a:r>
              <a:rPr lang="zh-CN" altLang="en-US" b="1"/>
              <a:t>和射电天文学  </a:t>
            </a:r>
          </a:p>
          <a:p>
            <a:r>
              <a:rPr lang="zh-CN" altLang="en-US" b="1"/>
              <a:t>二、</a:t>
            </a:r>
            <a:r>
              <a:rPr lang="zh-CN" altLang="en-US" b="1">
                <a:hlinkClick r:id="rId3" action="ppaction://hlinksldjump"/>
              </a:rPr>
              <a:t>射电望远镜的原理和结构  </a:t>
            </a:r>
            <a:endParaRPr lang="zh-CN" altLang="en-US" b="1"/>
          </a:p>
          <a:p>
            <a:r>
              <a:rPr lang="zh-CN" altLang="en-US" b="1"/>
              <a:t>三、</a:t>
            </a:r>
            <a:r>
              <a:rPr lang="zh-CN" altLang="en-US" b="1">
                <a:hlinkClick r:id="rId4" action="ppaction://hlinksldjump"/>
              </a:rPr>
              <a:t>射电干涉仪  </a:t>
            </a:r>
            <a:endParaRPr lang="zh-CN" altLang="en-US" b="1"/>
          </a:p>
          <a:p>
            <a:r>
              <a:rPr lang="zh-CN" altLang="en-US" b="1"/>
              <a:t>四、综合孔径射电望远镜  </a:t>
            </a:r>
          </a:p>
          <a:p>
            <a:endParaRPr lang="zh-CN" altLang="en-US" b="1"/>
          </a:p>
          <a:p>
            <a:r>
              <a:rPr lang="en-US" altLang="zh-CN" sz="3200" b="1"/>
              <a:t>§5.4  </a:t>
            </a:r>
            <a:r>
              <a:rPr lang="zh-CN" altLang="en-US" sz="3200" b="1"/>
              <a:t>空间天文观测  </a:t>
            </a:r>
          </a:p>
          <a:p>
            <a:endParaRPr lang="zh-CN" altLang="en-US" b="1"/>
          </a:p>
          <a:p>
            <a:endParaRPr lang="zh-CN" altLang="en-US" b="1"/>
          </a:p>
          <a:p>
            <a:r>
              <a:rPr lang="zh-CN" altLang="en-US" b="1"/>
              <a:t>一、</a:t>
            </a:r>
            <a:r>
              <a:rPr lang="zh-CN" altLang="en-US" b="1">
                <a:hlinkClick r:id="rId5" action="ppaction://hlinksldjump"/>
              </a:rPr>
              <a:t>天文观测卫星系列  </a:t>
            </a:r>
            <a:endParaRPr lang="zh-CN" altLang="en-US" b="1"/>
          </a:p>
          <a:p>
            <a:r>
              <a:rPr lang="en-US" altLang="zh-CN" b="1"/>
              <a:t>1</a:t>
            </a:r>
            <a:r>
              <a:rPr lang="zh-CN" altLang="en-US" b="1"/>
              <a:t>、太阳观测卫星（人类有一些重要的观测计划，如</a:t>
            </a:r>
            <a:r>
              <a:rPr lang="en-US" altLang="zh-CN" b="1"/>
              <a:t>SOHO</a:t>
            </a:r>
            <a:r>
              <a:rPr lang="zh-CN" altLang="en-US" b="1"/>
              <a:t>和</a:t>
            </a:r>
            <a:r>
              <a:rPr lang="en-US" altLang="zh-CN" b="1"/>
              <a:t>TRACE</a:t>
            </a:r>
            <a:r>
              <a:rPr lang="zh-CN" altLang="en-US" b="1"/>
              <a:t>）</a:t>
            </a:r>
          </a:p>
          <a:p>
            <a:r>
              <a:rPr lang="en-US" altLang="zh-CN" b="1"/>
              <a:t>2</a:t>
            </a:r>
            <a:r>
              <a:rPr lang="zh-CN" altLang="en-US" b="1"/>
              <a:t>、非太阳观测卫星（主要用来巡视天空辐射源，测定其方向、位置、强度和辐射谱线特征，观测银河系和河外天体。 如：哈勃望远镜）</a:t>
            </a:r>
          </a:p>
          <a:p>
            <a:r>
              <a:rPr lang="zh-CN" altLang="en-US" b="1"/>
              <a:t>二、</a:t>
            </a:r>
            <a:r>
              <a:rPr lang="zh-CN" altLang="en-US" b="1">
                <a:hlinkClick r:id="rId6" action="ppaction://hlinksldjump"/>
              </a:rPr>
              <a:t>月球、行星和行星际探测系列  </a:t>
            </a:r>
            <a:endParaRPr lang="zh-CN" altLang="en-US" b="1"/>
          </a:p>
          <a:p>
            <a:r>
              <a:rPr lang="zh-CN" altLang="en-US" b="1"/>
              <a:t>三、</a:t>
            </a:r>
            <a:r>
              <a:rPr lang="zh-CN" altLang="en-US" b="1">
                <a:hlinkClick r:id="rId7" action="ppaction://hlinksldjump"/>
              </a:rPr>
              <a:t>空间观测技术</a:t>
            </a:r>
            <a:r>
              <a:rPr lang="zh-CN" altLang="en-US" b="1"/>
              <a:t>（多波段、全方位观测天体）  </a:t>
            </a:r>
          </a:p>
          <a:p>
            <a:r>
              <a:rPr lang="zh-CN" altLang="en-US" b="1"/>
              <a:t>四、</a:t>
            </a:r>
            <a:r>
              <a:rPr lang="zh-CN" altLang="en-US" b="1">
                <a:hlinkClick r:id="rId8" action="ppaction://hlinksldjump"/>
              </a:rPr>
              <a:t>航天器</a:t>
            </a:r>
            <a:r>
              <a:rPr lang="zh-CN" altLang="en-US" b="1"/>
              <a:t>（分类、组成、轨道） </a:t>
            </a:r>
          </a:p>
          <a:p>
            <a:pPr>
              <a:spcBef>
                <a:spcPct val="50000"/>
              </a:spcBef>
            </a:pPr>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6E8E19C7-A65E-4DE2-A4D2-13B25309B0DD}"/>
              </a:ext>
            </a:extLst>
          </p:cNvPr>
          <p:cNvSpPr>
            <a:spLocks noGrp="1" noChangeArrowheads="1"/>
          </p:cNvSpPr>
          <p:nvPr>
            <p:ph type="title"/>
          </p:nvPr>
        </p:nvSpPr>
        <p:spPr/>
        <p:txBody>
          <a:bodyPr/>
          <a:lstStyle/>
          <a:p>
            <a:r>
              <a:rPr lang="en-US" altLang="zh-CN" b="1">
                <a:solidFill>
                  <a:schemeClr val="tx1"/>
                </a:solidFill>
              </a:rPr>
              <a:t>§5.5 </a:t>
            </a:r>
            <a:r>
              <a:rPr lang="zh-CN" altLang="en-US" b="1">
                <a:solidFill>
                  <a:schemeClr val="tx1"/>
                </a:solidFill>
              </a:rPr>
              <a:t>虚拟天文台</a:t>
            </a:r>
          </a:p>
        </p:txBody>
      </p:sp>
      <p:sp>
        <p:nvSpPr>
          <p:cNvPr id="83971" name="Rectangle 3">
            <a:extLst>
              <a:ext uri="{FF2B5EF4-FFF2-40B4-BE49-F238E27FC236}">
                <a16:creationId xmlns:a16="http://schemas.microsoft.com/office/drawing/2014/main" id="{F67D8427-1EF3-4F55-937A-3B050C5EFDE2}"/>
              </a:ext>
            </a:extLst>
          </p:cNvPr>
          <p:cNvSpPr>
            <a:spLocks noGrp="1" noChangeArrowheads="1"/>
          </p:cNvSpPr>
          <p:nvPr>
            <p:ph type="body" idx="1"/>
          </p:nvPr>
        </p:nvSpPr>
        <p:spPr>
          <a:xfrm>
            <a:off x="395288" y="1484313"/>
            <a:ext cx="4464050" cy="720725"/>
          </a:xfrm>
        </p:spPr>
        <p:txBody>
          <a:bodyPr/>
          <a:lstStyle/>
          <a:p>
            <a:pPr>
              <a:buFont typeface="Wingdings" panose="05000000000000000000" pitchFamily="2" charset="2"/>
              <a:buNone/>
            </a:pPr>
            <a:r>
              <a:rPr lang="zh-CN" altLang="en-US" b="1"/>
              <a:t>一、虚拟天文台概念</a:t>
            </a:r>
          </a:p>
          <a:p>
            <a:pPr>
              <a:buFont typeface="Wingdings" panose="05000000000000000000" pitchFamily="2" charset="2"/>
              <a:buNone/>
            </a:pPr>
            <a:endParaRPr lang="en-US" altLang="zh-CN" b="1"/>
          </a:p>
        </p:txBody>
      </p:sp>
      <p:sp>
        <p:nvSpPr>
          <p:cNvPr id="83972" name="Text Box 4">
            <a:extLst>
              <a:ext uri="{FF2B5EF4-FFF2-40B4-BE49-F238E27FC236}">
                <a16:creationId xmlns:a16="http://schemas.microsoft.com/office/drawing/2014/main" id="{A00C4F4D-F38E-43BE-ACCE-8BFA9C364603}"/>
              </a:ext>
            </a:extLst>
          </p:cNvPr>
          <p:cNvSpPr txBox="1">
            <a:spLocks noChangeArrowheads="1"/>
          </p:cNvSpPr>
          <p:nvPr/>
        </p:nvSpPr>
        <p:spPr bwMode="auto">
          <a:xfrm>
            <a:off x="395288" y="2781300"/>
            <a:ext cx="8424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sz="2000"/>
          </a:p>
        </p:txBody>
      </p:sp>
      <p:sp>
        <p:nvSpPr>
          <p:cNvPr id="83977" name="Text Box 9">
            <a:extLst>
              <a:ext uri="{FF2B5EF4-FFF2-40B4-BE49-F238E27FC236}">
                <a16:creationId xmlns:a16="http://schemas.microsoft.com/office/drawing/2014/main" id="{9884A133-7A8A-4B8F-9318-58C5A5CADDD8}"/>
              </a:ext>
            </a:extLst>
          </p:cNvPr>
          <p:cNvSpPr txBox="1">
            <a:spLocks noChangeArrowheads="1"/>
          </p:cNvSpPr>
          <p:nvPr/>
        </p:nvSpPr>
        <p:spPr bwMode="auto">
          <a:xfrm>
            <a:off x="468313" y="2276475"/>
            <a:ext cx="8351837"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        </a:t>
            </a:r>
            <a:r>
              <a:rPr lang="zh-CN" altLang="en-US" sz="2400" b="1"/>
              <a:t>虚拟天文台是利用最先进的计算机和网络技术将各种天文研究资源（观测数据、天文文献、计算资源等）甚至天文观测设备，以标准的服务模式无缝地汇集在同一系统中。天文学家可以方便地利用虚拟天文台系统，享受其提供的丰富资源和强大服务，使自己从数据收集、数据处理等事务中摆脱出来，而把精力集中在自己感兴趣的科学问题上。为了将不同地区的虚拟天文台研发力量联合在一起，国际虚拟天文台联盟于</a:t>
            </a:r>
            <a:r>
              <a:rPr lang="en-US" altLang="zh-CN" sz="2400" b="1"/>
              <a:t>2002</a:t>
            </a:r>
            <a:r>
              <a:rPr lang="zh-CN" altLang="en-US" sz="2400" b="1"/>
              <a:t>年</a:t>
            </a:r>
            <a:r>
              <a:rPr lang="en-US" altLang="zh-CN" sz="2400" b="1"/>
              <a:t>6 </a:t>
            </a:r>
            <a:r>
              <a:rPr lang="zh-CN" altLang="en-US" sz="2400" b="1"/>
              <a:t>月成立。</a:t>
            </a:r>
          </a:p>
        </p:txBody>
      </p:sp>
      <p:sp>
        <p:nvSpPr>
          <p:cNvPr id="83978" name="Text Box 10">
            <a:extLst>
              <a:ext uri="{FF2B5EF4-FFF2-40B4-BE49-F238E27FC236}">
                <a16:creationId xmlns:a16="http://schemas.microsoft.com/office/drawing/2014/main" id="{5D4165B1-42AB-4CF1-BD40-1074AA3ABAA9}"/>
              </a:ext>
            </a:extLst>
          </p:cNvPr>
          <p:cNvSpPr txBox="1">
            <a:spLocks noChangeArrowheads="1"/>
          </p:cNvSpPr>
          <p:nvPr/>
        </p:nvSpPr>
        <p:spPr bwMode="auto">
          <a:xfrm>
            <a:off x="395288" y="5516563"/>
            <a:ext cx="7416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t>二、</a:t>
            </a:r>
            <a:r>
              <a:rPr lang="zh-CN" altLang="en-US" sz="3200" b="1">
                <a:hlinkClick r:id="rId2" action="ppaction://hlinksldjump"/>
              </a:rPr>
              <a:t>虚拟天文台的工作原理</a:t>
            </a:r>
            <a:endParaRPr lang="zh-CN" altLang="en-US" sz="3200" b="1"/>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83977">
                                            <p:txEl>
                                              <p:pRg st="0" end="0"/>
                                            </p:txEl>
                                          </p:spTgt>
                                        </p:tgtEl>
                                        <p:attrNameLst>
                                          <p:attrName>style.visibility</p:attrName>
                                        </p:attrNameLst>
                                      </p:cBhvr>
                                      <p:to>
                                        <p:strVal val="visible"/>
                                      </p:to>
                                    </p:set>
                                    <p:animEffect transition="in" filter="blinds(horizontal)">
                                      <p:cBhvr>
                                        <p:cTn id="11" dur="500"/>
                                        <p:tgtEl>
                                          <p:spTgt spid="83977">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83978"/>
                                        </p:tgtEl>
                                        <p:attrNameLst>
                                          <p:attrName>style.visibility</p:attrName>
                                        </p:attrNameLst>
                                      </p:cBhvr>
                                      <p:to>
                                        <p:strVal val="visible"/>
                                      </p:to>
                                    </p:set>
                                    <p:animEffect transition="in" filter="blinds(horizontal)">
                                      <p:cBhvr>
                                        <p:cTn id="16" dur="500"/>
                                        <p:tgtEl>
                                          <p:spTgt spid="83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p:bldP spid="8397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Text Box 4">
            <a:extLst>
              <a:ext uri="{FF2B5EF4-FFF2-40B4-BE49-F238E27FC236}">
                <a16:creationId xmlns:a16="http://schemas.microsoft.com/office/drawing/2014/main" id="{EBFF6E06-69E4-4DBE-A38D-B016A107CFA4}"/>
              </a:ext>
            </a:extLst>
          </p:cNvPr>
          <p:cNvSpPr txBox="1">
            <a:spLocks noChangeArrowheads="1"/>
          </p:cNvSpPr>
          <p:nvPr/>
        </p:nvSpPr>
        <p:spPr bwMode="auto">
          <a:xfrm>
            <a:off x="611188" y="1412875"/>
            <a:ext cx="7775575" cy="438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t>    </a:t>
            </a:r>
          </a:p>
          <a:p>
            <a:r>
              <a:rPr lang="en-US" altLang="zh-CN" b="1"/>
              <a:t>        </a:t>
            </a:r>
            <a:r>
              <a:rPr lang="zh-CN" altLang="en-US" sz="2400" b="1"/>
              <a:t>虚拟天文台是</a:t>
            </a:r>
            <a:r>
              <a:rPr lang="en-US" altLang="zh-CN" sz="2400" b="1"/>
              <a:t>21</a:t>
            </a:r>
            <a:r>
              <a:rPr lang="zh-CN" altLang="en-US" sz="2400" b="1"/>
              <a:t>世纪天文学研究的一个重要发展方向。它的使用将使天文研究再次发生重大变化。各种天文研究资源都以统一的标准服务模式无缝地汇集在虚拟天文台系统中。天文学家只需登录到虚拟天文台门户便可以享受其提供的丰富资源和强大的服务，使自己从数据收集、数据处理这些繁琐的事务中彻底摆脱出来，而把精力集中在自己感兴趣的科学问题上。虚拟天文台将使天文学研究取得前所未有的进展，将成为开创“天文学发现新时代”的关键性因素。同时，它作为网络时代天文研究的基础平台，为普及大众天文学基础教育提供便利。</a:t>
            </a:r>
            <a:endParaRPr lang="zh-CN" altLang="en-US" sz="2400"/>
          </a:p>
        </p:txBody>
      </p:sp>
      <p:sp>
        <p:nvSpPr>
          <p:cNvPr id="95238" name="Text Box 6">
            <a:extLst>
              <a:ext uri="{FF2B5EF4-FFF2-40B4-BE49-F238E27FC236}">
                <a16:creationId xmlns:a16="http://schemas.microsoft.com/office/drawing/2014/main" id="{4D413FA1-AE57-4D2C-AFDC-82ED6DFDC1D7}"/>
              </a:ext>
            </a:extLst>
          </p:cNvPr>
          <p:cNvSpPr txBox="1">
            <a:spLocks noChangeArrowheads="1"/>
          </p:cNvSpPr>
          <p:nvPr/>
        </p:nvSpPr>
        <p:spPr bwMode="auto">
          <a:xfrm>
            <a:off x="755650" y="620713"/>
            <a:ext cx="62642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600" b="1"/>
              <a:t>三、建设虚拟天文台的意义</a:t>
            </a:r>
            <a:endParaRPr lang="zh-CN" altLang="en-US" sz="3600"/>
          </a:p>
        </p:txBody>
      </p:sp>
      <p:sp>
        <p:nvSpPr>
          <p:cNvPr id="95239" name="AutoShape 7">
            <a:hlinkClick r:id="rId2" action="ppaction://hlinksldjump" highlightClick="1"/>
            <a:extLst>
              <a:ext uri="{FF2B5EF4-FFF2-40B4-BE49-F238E27FC236}">
                <a16:creationId xmlns:a16="http://schemas.microsoft.com/office/drawing/2014/main" id="{DDCB50C2-A5C4-48D7-84B2-C6F51F1F7B06}"/>
              </a:ext>
            </a:extLst>
          </p:cNvPr>
          <p:cNvSpPr>
            <a:spLocks noChangeArrowheads="1"/>
          </p:cNvSpPr>
          <p:nvPr/>
        </p:nvSpPr>
        <p:spPr bwMode="auto">
          <a:xfrm>
            <a:off x="7667625" y="6021388"/>
            <a:ext cx="1081088" cy="576262"/>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5236">
                                            <p:txEl>
                                              <p:pRg st="1" end="1"/>
                                            </p:txEl>
                                          </p:spTgt>
                                        </p:tgtEl>
                                        <p:attrNameLst>
                                          <p:attrName>style.visibility</p:attrName>
                                        </p:attrNameLst>
                                      </p:cBhvr>
                                      <p:to>
                                        <p:strVal val="visible"/>
                                      </p:to>
                                    </p:set>
                                    <p:animEffect transition="in" filter="blinds(horizontal)">
                                      <p:cBhvr>
                                        <p:cTn id="7" dur="500"/>
                                        <p:tgtEl>
                                          <p:spTgt spid="952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adial">
  <a:themeElements>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Radia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Radial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Radial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Radial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Radial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Radial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Radial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Radial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Radial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Radial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Radial</Template>
  <TotalTime>827</TotalTime>
  <Words>1745</Words>
  <Application>Microsoft Office PowerPoint</Application>
  <PresentationFormat>全屏显示(4:3)</PresentationFormat>
  <Paragraphs>158</Paragraphs>
  <Slides>44</Slides>
  <Notes>8</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44</vt:i4>
      </vt:variant>
    </vt:vector>
  </HeadingPairs>
  <TitlesOfParts>
    <vt:vector size="53" baseType="lpstr">
      <vt:lpstr>Arial</vt:lpstr>
      <vt:lpstr>宋体</vt:lpstr>
      <vt:lpstr>Times New Roman</vt:lpstr>
      <vt:lpstr>Wingdings</vt:lpstr>
      <vt:lpstr>Arial Black</vt:lpstr>
      <vt:lpstr>华文隶书</vt:lpstr>
      <vt:lpstr>隶书</vt:lpstr>
      <vt:lpstr>Radial</vt:lpstr>
      <vt:lpstr>画笔图片</vt:lpstr>
      <vt:lpstr> 第 5章 天文观测工具与手段 </vt:lpstr>
      <vt:lpstr>PowerPoint 演示文稿</vt:lpstr>
      <vt:lpstr>PowerPoint 演示文稿</vt:lpstr>
      <vt:lpstr>PowerPoint 演示文稿</vt:lpstr>
      <vt:lpstr>PowerPoint 演示文稿</vt:lpstr>
      <vt:lpstr>     四、光学天文望远镜的光学性能 （几个参数）</vt:lpstr>
      <vt:lpstr>PowerPoint 演示文稿</vt:lpstr>
      <vt:lpstr>§5.5 虚拟天文台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载人飞船、空间站和航天飞机</vt:lpstr>
      <vt:lpstr>PowerPoint 演示文稿</vt:lpstr>
      <vt:lpstr>航天器（2）</vt:lpstr>
      <vt:lpstr>PowerPoint 演示文稿</vt:lpstr>
      <vt:lpstr>PowerPoint 演示文稿</vt:lpstr>
      <vt:lpstr>行星探测器轨道</vt:lpstr>
      <vt:lpstr>PowerPoint 演示文稿</vt:lpstr>
      <vt:lpstr>PowerPoint 演示文稿</vt:lpstr>
      <vt:lpstr>PowerPoint 演示文稿</vt:lpstr>
    </vt:vector>
  </TitlesOfParts>
  <Company>106</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44</dc:creator>
  <cp:lastModifiedBy>张伯望</cp:lastModifiedBy>
  <cp:revision>29</cp:revision>
  <dcterms:created xsi:type="dcterms:W3CDTF">2005-01-29T11:46:06Z</dcterms:created>
  <dcterms:modified xsi:type="dcterms:W3CDTF">2017-09-08T05:11:32Z</dcterms:modified>
</cp:coreProperties>
</file>